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63" r:id="rId2"/>
  </p:sldMasterIdLst>
  <p:notesMasterIdLst>
    <p:notesMasterId r:id="rId56"/>
  </p:notesMasterIdLst>
  <p:sldIdLst>
    <p:sldId id="256" r:id="rId3"/>
    <p:sldId id="403" r:id="rId4"/>
    <p:sldId id="438" r:id="rId5"/>
    <p:sldId id="439" r:id="rId6"/>
    <p:sldId id="411" r:id="rId7"/>
    <p:sldId id="405" r:id="rId8"/>
    <p:sldId id="408" r:id="rId9"/>
    <p:sldId id="410" r:id="rId10"/>
    <p:sldId id="419" r:id="rId11"/>
    <p:sldId id="437" r:id="rId12"/>
    <p:sldId id="440" r:id="rId13"/>
    <p:sldId id="402" r:id="rId14"/>
    <p:sldId id="412" r:id="rId15"/>
    <p:sldId id="434" r:id="rId16"/>
    <p:sldId id="407" r:id="rId17"/>
    <p:sldId id="415" r:id="rId18"/>
    <p:sldId id="416" r:id="rId19"/>
    <p:sldId id="417" r:id="rId20"/>
    <p:sldId id="418" r:id="rId21"/>
    <p:sldId id="423" r:id="rId22"/>
    <p:sldId id="420" r:id="rId23"/>
    <p:sldId id="424" r:id="rId24"/>
    <p:sldId id="421" r:id="rId25"/>
    <p:sldId id="425" r:id="rId26"/>
    <p:sldId id="422" r:id="rId27"/>
    <p:sldId id="426" r:id="rId28"/>
    <p:sldId id="427" r:id="rId29"/>
    <p:sldId id="428" r:id="rId30"/>
    <p:sldId id="431" r:id="rId31"/>
    <p:sldId id="429" r:id="rId32"/>
    <p:sldId id="432" r:id="rId33"/>
    <p:sldId id="430" r:id="rId34"/>
    <p:sldId id="433" r:id="rId35"/>
    <p:sldId id="436" r:id="rId36"/>
    <p:sldId id="435" r:id="rId37"/>
    <p:sldId id="441" r:id="rId38"/>
    <p:sldId id="455" r:id="rId39"/>
    <p:sldId id="461" r:id="rId40"/>
    <p:sldId id="462" r:id="rId41"/>
    <p:sldId id="443" r:id="rId42"/>
    <p:sldId id="456" r:id="rId43"/>
    <p:sldId id="446" r:id="rId44"/>
    <p:sldId id="454" r:id="rId45"/>
    <p:sldId id="453" r:id="rId46"/>
    <p:sldId id="444" r:id="rId47"/>
    <p:sldId id="445" r:id="rId48"/>
    <p:sldId id="448" r:id="rId49"/>
    <p:sldId id="449" r:id="rId50"/>
    <p:sldId id="447" r:id="rId51"/>
    <p:sldId id="452" r:id="rId52"/>
    <p:sldId id="451" r:id="rId53"/>
    <p:sldId id="463" r:id="rId54"/>
    <p:sldId id="307" r:id="rId55"/>
  </p:sldIdLst>
  <p:sldSz cx="9144000" cy="6858000" type="screen4x3"/>
  <p:notesSz cx="6858000" cy="9144000"/>
  <p:defaultTextStyle>
    <a:defPPr>
      <a:defRPr lang="en-US"/>
    </a:defPPr>
    <a:lvl1pPr algn="ctr" rtl="0" fontAlgn="base">
      <a:spcBef>
        <a:spcPct val="0"/>
      </a:spcBef>
      <a:spcAft>
        <a:spcPct val="0"/>
      </a:spcAft>
      <a:defRPr sz="4400" kern="1200">
        <a:solidFill>
          <a:schemeClr val="bg1"/>
        </a:solidFill>
        <a:latin typeface="Arial" charset="0"/>
        <a:ea typeface="ＭＳ Ｐゴシック" pitchFamily="96" charset="-128"/>
        <a:cs typeface="+mn-cs"/>
      </a:defRPr>
    </a:lvl1pPr>
    <a:lvl2pPr marL="457200" algn="ctr" rtl="0" fontAlgn="base">
      <a:spcBef>
        <a:spcPct val="0"/>
      </a:spcBef>
      <a:spcAft>
        <a:spcPct val="0"/>
      </a:spcAft>
      <a:defRPr sz="4400" kern="1200">
        <a:solidFill>
          <a:schemeClr val="bg1"/>
        </a:solidFill>
        <a:latin typeface="Arial" charset="0"/>
        <a:ea typeface="ＭＳ Ｐゴシック" pitchFamily="96" charset="-128"/>
        <a:cs typeface="+mn-cs"/>
      </a:defRPr>
    </a:lvl2pPr>
    <a:lvl3pPr marL="914400" algn="ctr" rtl="0" fontAlgn="base">
      <a:spcBef>
        <a:spcPct val="0"/>
      </a:spcBef>
      <a:spcAft>
        <a:spcPct val="0"/>
      </a:spcAft>
      <a:defRPr sz="4400" kern="1200">
        <a:solidFill>
          <a:schemeClr val="bg1"/>
        </a:solidFill>
        <a:latin typeface="Arial" charset="0"/>
        <a:ea typeface="ＭＳ Ｐゴシック" pitchFamily="96" charset="-128"/>
        <a:cs typeface="+mn-cs"/>
      </a:defRPr>
    </a:lvl3pPr>
    <a:lvl4pPr marL="1371600" algn="ctr" rtl="0" fontAlgn="base">
      <a:spcBef>
        <a:spcPct val="0"/>
      </a:spcBef>
      <a:spcAft>
        <a:spcPct val="0"/>
      </a:spcAft>
      <a:defRPr sz="4400" kern="1200">
        <a:solidFill>
          <a:schemeClr val="bg1"/>
        </a:solidFill>
        <a:latin typeface="Arial" charset="0"/>
        <a:ea typeface="ＭＳ Ｐゴシック" pitchFamily="96" charset="-128"/>
        <a:cs typeface="+mn-cs"/>
      </a:defRPr>
    </a:lvl4pPr>
    <a:lvl5pPr marL="1828800" algn="ctr" rtl="0" fontAlgn="base">
      <a:spcBef>
        <a:spcPct val="0"/>
      </a:spcBef>
      <a:spcAft>
        <a:spcPct val="0"/>
      </a:spcAft>
      <a:defRPr sz="4400" kern="1200">
        <a:solidFill>
          <a:schemeClr val="bg1"/>
        </a:solidFill>
        <a:latin typeface="Arial" charset="0"/>
        <a:ea typeface="ＭＳ Ｐゴシック" pitchFamily="96" charset="-128"/>
        <a:cs typeface="+mn-cs"/>
      </a:defRPr>
    </a:lvl5pPr>
    <a:lvl6pPr marL="2286000" algn="l" defTabSz="914400" rtl="0" eaLnBrk="1" latinLnBrk="0" hangingPunct="1">
      <a:defRPr sz="4400" kern="1200">
        <a:solidFill>
          <a:schemeClr val="bg1"/>
        </a:solidFill>
        <a:latin typeface="Arial" charset="0"/>
        <a:ea typeface="ＭＳ Ｐゴシック" pitchFamily="96" charset="-128"/>
        <a:cs typeface="+mn-cs"/>
      </a:defRPr>
    </a:lvl6pPr>
    <a:lvl7pPr marL="2743200" algn="l" defTabSz="914400" rtl="0" eaLnBrk="1" latinLnBrk="0" hangingPunct="1">
      <a:defRPr sz="4400" kern="1200">
        <a:solidFill>
          <a:schemeClr val="bg1"/>
        </a:solidFill>
        <a:latin typeface="Arial" charset="0"/>
        <a:ea typeface="ＭＳ Ｐゴシック" pitchFamily="96" charset="-128"/>
        <a:cs typeface="+mn-cs"/>
      </a:defRPr>
    </a:lvl7pPr>
    <a:lvl8pPr marL="3200400" algn="l" defTabSz="914400" rtl="0" eaLnBrk="1" latinLnBrk="0" hangingPunct="1">
      <a:defRPr sz="4400" kern="1200">
        <a:solidFill>
          <a:schemeClr val="bg1"/>
        </a:solidFill>
        <a:latin typeface="Arial" charset="0"/>
        <a:ea typeface="ＭＳ Ｐゴシック" pitchFamily="96" charset="-128"/>
        <a:cs typeface="+mn-cs"/>
      </a:defRPr>
    </a:lvl8pPr>
    <a:lvl9pPr marL="3657600" algn="l" defTabSz="914400" rtl="0" eaLnBrk="1" latinLnBrk="0" hangingPunct="1">
      <a:defRPr sz="4400" kern="1200">
        <a:solidFill>
          <a:schemeClr val="bg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6600"/>
    <a:srgbClr val="FFCC00"/>
    <a:srgbClr val="C47204"/>
    <a:srgbClr val="4472BC"/>
    <a:srgbClr val="3366CC"/>
    <a:srgbClr val="DBA749"/>
    <a:srgbClr val="00418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8096" autoAdjust="0"/>
  </p:normalViewPr>
  <p:slideViewPr>
    <p:cSldViewPr>
      <p:cViewPr varScale="1">
        <p:scale>
          <a:sx n="67" d="100"/>
          <a:sy n="67" d="100"/>
        </p:scale>
        <p:origin x="-11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smtClean="0">
                <a:solidFill>
                  <a:schemeClr val="tx1"/>
                </a:solidFill>
              </a:defRPr>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solidFill>
                  <a:schemeClr val="tx1"/>
                </a:solidFill>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smtClean="0">
                <a:solidFill>
                  <a:schemeClr val="tx1"/>
                </a:solidFill>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solidFill>
                  <a:schemeClr val="tx1"/>
                </a:solidFill>
              </a:defRPr>
            </a:lvl1pPr>
          </a:lstStyle>
          <a:p>
            <a:pPr>
              <a:defRPr/>
            </a:pPr>
            <a:fld id="{8C501926-B83C-4657-A107-4D518D787AF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6C128F7-15C6-4E51-B326-755D1AAA1D7B}" type="slidenum">
              <a:rPr lang="en-US"/>
              <a:pPr/>
              <a:t>1</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Hello</a:t>
            </a:r>
            <a:r>
              <a:rPr lang="en-US" baseline="0" dirty="0" smtClean="0"/>
              <a:t> and good morning.  My name is Steve Barker and I’m the Program Manager for the Oklahoma State Data Center, part of the Oklahoma Department of Commerce.  I’m a trained Economist by education, and a research analyst by profession.  I’m not a librarian, and I’m not from Texas.  So, w</a:t>
            </a:r>
            <a:r>
              <a:rPr lang="en-US" dirty="0" smtClean="0"/>
              <a:t>hy the heck am</a:t>
            </a:r>
            <a:r>
              <a:rPr lang="en-US" baseline="0" dirty="0" smtClean="0"/>
              <a:t> I here?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Well, </a:t>
            </a:r>
            <a:r>
              <a:rPr lang="en-US" dirty="0" smtClean="0"/>
              <a:t>there was a line from </a:t>
            </a:r>
            <a:r>
              <a:rPr lang="en-US" baseline="0" dirty="0" smtClean="0"/>
              <a:t>the mid/late </a:t>
            </a:r>
            <a:r>
              <a:rPr lang="en-US" baseline="0" dirty="0" err="1" smtClean="0"/>
              <a:t>1980s</a:t>
            </a:r>
            <a:r>
              <a:rPr lang="en-US" baseline="0" dirty="0" smtClean="0"/>
              <a:t> that </a:t>
            </a:r>
            <a:r>
              <a:rPr lang="en-US" baseline="0" dirty="0" smtClean="0"/>
              <a:t>fits </a:t>
            </a:r>
            <a:r>
              <a:rPr lang="en-US" baseline="0" dirty="0" smtClean="0"/>
              <a:t>here.  Back then, a wave of commercials and comedians worked around the line, “I’m not a doctor, but I play one on TV.”  So, if you will allow me to stretch reality a bit here, “I’m not a librarian, but I play one on TV.”</a:t>
            </a:r>
            <a:endParaRPr lang="en-US"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pull up that link, you will see this page.  The font here is really small, so I circled the important part in red.  It reads “Download the list of detailed tables not available in American FactFinder or browse the list here.”  Click there and you will see what’s not available. </a:t>
            </a:r>
          </a:p>
          <a:p>
            <a:endParaRPr lang="en-US" baseline="0" dirty="0" smtClean="0"/>
          </a:p>
          <a:p>
            <a:r>
              <a:rPr lang="en-US" baseline="0" dirty="0" smtClean="0"/>
              <a:t>The point I want to underline here is this – if you want to see these tables, you have no choice – you have to use the FTP tools.  </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Font typeface="Arial" pitchFamily="34" charset="0"/>
              <a:buNone/>
            </a:pPr>
            <a:r>
              <a:rPr lang="en-US" sz="1200" baseline="0" dirty="0" smtClean="0">
                <a:solidFill>
                  <a:schemeClr val="tx1"/>
                </a:solidFill>
              </a:rPr>
              <a:t>Here we have a partial screenshot of the FTP site itself.  You can see the actual link to the site at the bottom of the slide. </a:t>
            </a:r>
          </a:p>
          <a:p>
            <a:pPr algn="l">
              <a:buFont typeface="Arial" pitchFamily="34" charset="0"/>
              <a:buNone/>
            </a:pPr>
            <a:endParaRPr lang="en-US" sz="1200" baseline="0" dirty="0" smtClean="0">
              <a:solidFill>
                <a:schemeClr val="tx1"/>
              </a:solidFill>
            </a:endParaRPr>
          </a:p>
          <a:p>
            <a:pPr algn="l">
              <a:buFont typeface="Arial" pitchFamily="34" charset="0"/>
              <a:buNone/>
            </a:pPr>
            <a:r>
              <a:rPr lang="en-US" sz="1200" baseline="0" dirty="0" smtClean="0">
                <a:solidFill>
                  <a:schemeClr val="tx1"/>
                </a:solidFill>
              </a:rPr>
              <a:t>Notice this is laid out in a s</a:t>
            </a:r>
            <a:r>
              <a:rPr lang="en-US" sz="1200" dirty="0" smtClean="0">
                <a:solidFill>
                  <a:schemeClr val="tx1"/>
                </a:solidFill>
              </a:rPr>
              <a:t>imple </a:t>
            </a:r>
            <a:r>
              <a:rPr lang="en-US" sz="1200" dirty="0" smtClean="0">
                <a:solidFill>
                  <a:schemeClr val="tx1"/>
                </a:solidFill>
              </a:rPr>
              <a:t>folder tree </a:t>
            </a:r>
            <a:r>
              <a:rPr lang="en-US" sz="1200" dirty="0" smtClean="0">
                <a:solidFill>
                  <a:schemeClr val="tx1"/>
                </a:solidFill>
              </a:rPr>
              <a:t>format and it operates </a:t>
            </a:r>
            <a:r>
              <a:rPr lang="en-US" sz="1200" dirty="0" smtClean="0">
                <a:solidFill>
                  <a:schemeClr val="tx1"/>
                </a:solidFill>
              </a:rPr>
              <a:t>like any other file </a:t>
            </a:r>
            <a:r>
              <a:rPr lang="en-US" sz="1200" dirty="0" smtClean="0">
                <a:solidFill>
                  <a:schemeClr val="tx1"/>
                </a:solidFill>
              </a:rPr>
              <a:t>list.  You </a:t>
            </a:r>
            <a:r>
              <a:rPr lang="en-US" sz="1200" dirty="0" smtClean="0">
                <a:solidFill>
                  <a:schemeClr val="tx1"/>
                </a:solidFill>
              </a:rPr>
              <a:t>scroll </a:t>
            </a:r>
            <a:r>
              <a:rPr lang="en-US" sz="1200" dirty="0" smtClean="0">
                <a:solidFill>
                  <a:schemeClr val="tx1"/>
                </a:solidFill>
              </a:rPr>
              <a:t>through, and double click to choose your options and advance to the next level of the tree.</a:t>
            </a:r>
          </a:p>
          <a:p>
            <a:pPr algn="l">
              <a:buFont typeface="Arial" pitchFamily="34" charset="0"/>
              <a:buNone/>
            </a:pPr>
            <a:endParaRPr lang="en-US" sz="1200" dirty="0" smtClean="0">
              <a:solidFill>
                <a:schemeClr val="tx1"/>
              </a:solidFill>
            </a:endParaRPr>
          </a:p>
          <a:p>
            <a:pPr algn="l">
              <a:buFont typeface="Arial" pitchFamily="34" charset="0"/>
              <a:buNone/>
            </a:pPr>
            <a:r>
              <a:rPr lang="en-US" sz="1200" dirty="0" smtClean="0">
                <a:solidFill>
                  <a:schemeClr val="tx1"/>
                </a:solidFill>
              </a:rPr>
              <a:t>As I said, this is a partial screenshot.  I couldn’t fit the full list of available files on this slide,</a:t>
            </a:r>
            <a:r>
              <a:rPr lang="en-US" sz="1200" baseline="0" dirty="0" smtClean="0">
                <a:solidFill>
                  <a:schemeClr val="tx1"/>
                </a:solidFill>
              </a:rPr>
              <a:t> so…</a:t>
            </a:r>
            <a:endParaRPr lang="en-US" sz="1200"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US" dirty="0" smtClean="0"/>
              <a:t>We have this slide.  This</a:t>
            </a:r>
            <a:r>
              <a:rPr lang="en-US" baseline="0" dirty="0" smtClean="0"/>
              <a:t> </a:t>
            </a:r>
            <a:r>
              <a:rPr lang="en-US" baseline="0" dirty="0" smtClean="0"/>
              <a:t>is a general rundown of what’s out there as of March 22, 2011.</a:t>
            </a:r>
            <a:endParaRPr lang="en-US" dirty="0" smtClean="0"/>
          </a:p>
          <a:p>
            <a:pPr>
              <a:buFont typeface="Arial" pitchFamily="34" charset="0"/>
              <a:buChar char="•"/>
            </a:pPr>
            <a:endParaRPr lang="en-US" dirty="0" smtClean="0"/>
          </a:p>
          <a:p>
            <a:pPr>
              <a:buFont typeface="Arial" pitchFamily="34" charset="0"/>
              <a:buNone/>
            </a:pPr>
            <a:r>
              <a:rPr lang="en-US" dirty="0" smtClean="0"/>
              <a:t>Anything in black text, I considered to be useful in my own work.  Anything in green I didn’t find to be very useful.  Maybe it was an empty folder, maybe it duplicated information elsewhere</a:t>
            </a:r>
            <a:r>
              <a:rPr lang="en-US" baseline="0" dirty="0" smtClean="0"/>
              <a:t> that was easier to get to in that other location.  But as you can see there are several areas that I found to have information I considered to be of benefit – the relevant areas relating to either the American Community Survey, the Decennial Census, or the Economic Census.</a:t>
            </a:r>
          </a:p>
          <a:p>
            <a:pPr>
              <a:buFont typeface="Arial" pitchFamily="34" charset="0"/>
              <a:buChar char="•"/>
            </a:pPr>
            <a:endParaRPr lang="en-US" baseline="0"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AHS –</a:t>
            </a:r>
            <a:r>
              <a:rPr lang="en-US" baseline="0" dirty="0" smtClean="0"/>
              <a:t> American Housing Survey</a:t>
            </a:r>
          </a:p>
          <a:p>
            <a:pPr lvl="1">
              <a:buFont typeface="Arial" pitchFamily="34" charset="0"/>
              <a:buChar char="•"/>
            </a:pPr>
            <a:r>
              <a:rPr lang="en-US" baseline="0" dirty="0" smtClean="0"/>
              <a:t>These require SAS or </a:t>
            </a:r>
            <a:r>
              <a:rPr lang="en-US" baseline="0" dirty="0" err="1" smtClean="0"/>
              <a:t>SPSS</a:t>
            </a:r>
            <a:r>
              <a:rPr lang="en-US" baseline="0" dirty="0" smtClean="0"/>
              <a:t> software</a:t>
            </a:r>
          </a:p>
          <a:p>
            <a:pPr>
              <a:buFont typeface="Arial" pitchFamily="34" charset="0"/>
              <a:buChar char="•"/>
            </a:pPr>
            <a:r>
              <a:rPr lang="en-US" baseline="0" dirty="0" smtClean="0"/>
              <a:t>ACS – American Community Survey data</a:t>
            </a:r>
          </a:p>
          <a:p>
            <a:pPr lvl="1">
              <a:buFont typeface="Arial" pitchFamily="34" charset="0"/>
              <a:buChar char="•"/>
            </a:pPr>
            <a:r>
              <a:rPr lang="en-US" baseline="0" dirty="0" smtClean="0"/>
              <a:t>Lots of Excel files</a:t>
            </a:r>
          </a:p>
          <a:p>
            <a:pPr lvl="1">
              <a:buFont typeface="Arial" pitchFamily="34" charset="0"/>
              <a:buChar char="•"/>
            </a:pPr>
            <a:r>
              <a:rPr lang="en-US" baseline="0" dirty="0" smtClean="0"/>
              <a:t>Very handy</a:t>
            </a:r>
          </a:p>
          <a:p>
            <a:pPr>
              <a:buFont typeface="Arial" pitchFamily="34" charset="0"/>
              <a:buChar char="•"/>
            </a:pPr>
            <a:r>
              <a:rPr lang="en-US" baseline="0" dirty="0" smtClean="0"/>
              <a:t>Decennial Census – 1980, 1990, 2000 and 2010</a:t>
            </a:r>
          </a:p>
          <a:p>
            <a:pPr lvl="1">
              <a:buFont typeface="Arial" pitchFamily="34" charset="0"/>
              <a:buChar char="•"/>
            </a:pPr>
            <a:r>
              <a:rPr lang="en-US" baseline="0" dirty="0" smtClean="0"/>
              <a:t>Mostly *.txt files</a:t>
            </a:r>
          </a:p>
          <a:p>
            <a:pPr lvl="1">
              <a:buFont typeface="Arial" pitchFamily="34" charset="0"/>
              <a:buChar char="•"/>
            </a:pPr>
            <a:r>
              <a:rPr lang="en-US" baseline="0" dirty="0" smtClean="0"/>
              <a:t>Very handy</a:t>
            </a:r>
          </a:p>
          <a:p>
            <a:pPr lvl="0">
              <a:buFont typeface="Arial" pitchFamily="34" charset="0"/>
              <a:buChar char="•"/>
            </a:pPr>
            <a:r>
              <a:rPr lang="en-US" dirty="0" err="1" smtClean="0"/>
              <a:t>CES</a:t>
            </a:r>
            <a:r>
              <a:rPr lang="en-US" dirty="0" smtClean="0"/>
              <a:t> – Center for Economic Studies</a:t>
            </a:r>
          </a:p>
          <a:p>
            <a:pPr lvl="1">
              <a:buFont typeface="Arial" pitchFamily="34" charset="0"/>
              <a:buChar char="•"/>
            </a:pPr>
            <a:r>
              <a:rPr lang="en-US" dirty="0" smtClean="0"/>
              <a:t>An</a:t>
            </a:r>
            <a:r>
              <a:rPr lang="en-US" baseline="0" dirty="0" smtClean="0"/>
              <a:t> inventory of technical and working papers</a:t>
            </a:r>
          </a:p>
          <a:p>
            <a:pPr lvl="0">
              <a:buFont typeface="Arial" pitchFamily="34" charset="0"/>
              <a:buChar char="•"/>
            </a:pPr>
            <a:r>
              <a:rPr lang="en-US" baseline="0" dirty="0" err="1" smtClean="0"/>
              <a:t>DADSO</a:t>
            </a:r>
            <a:r>
              <a:rPr lang="en-US" baseline="0" dirty="0" smtClean="0"/>
              <a:t> – Data Access and Dissemination System Overview</a:t>
            </a:r>
          </a:p>
          <a:p>
            <a:pPr lvl="1">
              <a:buFont typeface="Arial" pitchFamily="34" charset="0"/>
              <a:buChar char="•"/>
            </a:pPr>
            <a:r>
              <a:rPr lang="en-US" baseline="0" dirty="0" smtClean="0"/>
              <a:t>Clips from Census Industry Day</a:t>
            </a:r>
          </a:p>
          <a:p>
            <a:pPr lvl="0">
              <a:buFont typeface="Arial" pitchFamily="34" charset="0"/>
              <a:buChar char="•"/>
            </a:pPr>
            <a:r>
              <a:rPr lang="en-US" baseline="0" dirty="0" smtClean="0"/>
              <a:t>ECON – Economic Census information</a:t>
            </a:r>
          </a:p>
          <a:p>
            <a:pPr lvl="1">
              <a:buFont typeface="Arial" pitchFamily="34" charset="0"/>
              <a:buChar char="•"/>
            </a:pPr>
            <a:r>
              <a:rPr lang="en-US" baseline="0" dirty="0" smtClean="0"/>
              <a:t>Lots of *.dat files (text based - can open with Excel or </a:t>
            </a:r>
            <a:r>
              <a:rPr lang="en-US" baseline="0" dirty="0" err="1" smtClean="0"/>
              <a:t>Wordpad</a:t>
            </a:r>
            <a:r>
              <a:rPr lang="en-US" baseline="0" dirty="0" smtClean="0"/>
              <a:t>)</a:t>
            </a:r>
          </a:p>
          <a:p>
            <a:pPr lvl="0">
              <a:buFont typeface="Arial" pitchFamily="34" charset="0"/>
              <a:buChar char="•"/>
            </a:pPr>
            <a:r>
              <a:rPr lang="en-US" baseline="0" dirty="0" smtClean="0"/>
              <a:t>GEO – Geography</a:t>
            </a:r>
          </a:p>
          <a:p>
            <a:pPr lvl="1">
              <a:buFont typeface="Arial" pitchFamily="34" charset="0"/>
              <a:buChar char="•"/>
            </a:pPr>
            <a:r>
              <a:rPr lang="en-US" baseline="0" dirty="0" smtClean="0"/>
              <a:t>Map and boundary tables duplicated elsewhere</a:t>
            </a:r>
          </a:p>
          <a:p>
            <a:pPr lvl="0">
              <a:buFont typeface="Arial" pitchFamily="34" charset="0"/>
              <a:buChar char="•"/>
            </a:pPr>
            <a:r>
              <a:rPr lang="en-US" baseline="0" dirty="0" smtClean="0"/>
              <a:t>GOVS – Census of Governments </a:t>
            </a:r>
          </a:p>
          <a:p>
            <a:pPr lvl="1">
              <a:buFont typeface="Arial" pitchFamily="34" charset="0"/>
              <a:buChar char="•"/>
            </a:pPr>
            <a:r>
              <a:rPr lang="en-US" baseline="0" dirty="0" smtClean="0"/>
              <a:t>Text and Excel based files</a:t>
            </a:r>
          </a:p>
          <a:p>
            <a:pPr lvl="0">
              <a:buFont typeface="Arial" pitchFamily="34" charset="0"/>
              <a:buChar char="•"/>
            </a:pPr>
            <a:r>
              <a:rPr lang="en-US" baseline="0" dirty="0" err="1" smtClean="0"/>
              <a:t>HHES</a:t>
            </a:r>
            <a:r>
              <a:rPr lang="en-US" baseline="0" dirty="0" smtClean="0"/>
              <a:t> – Housing and Household Economic Statistics</a:t>
            </a:r>
          </a:p>
          <a:p>
            <a:pPr lvl="1">
              <a:buFont typeface="Arial" pitchFamily="34" charset="0"/>
              <a:buChar char="•"/>
            </a:pPr>
            <a:r>
              <a:rPr lang="en-US" baseline="0" dirty="0" smtClean="0"/>
              <a:t>Not much here</a:t>
            </a:r>
          </a:p>
          <a:p>
            <a:pPr lvl="0">
              <a:buFont typeface="Arial" pitchFamily="34" charset="0"/>
              <a:buChar char="•"/>
            </a:pPr>
            <a:r>
              <a:rPr lang="en-US" baseline="0" dirty="0" smtClean="0"/>
              <a:t>LEHD – Longitudinal Employer Household Dynamics</a:t>
            </a:r>
          </a:p>
          <a:p>
            <a:pPr lvl="1">
              <a:buFont typeface="Arial" pitchFamily="34" charset="0"/>
              <a:buChar char="•"/>
            </a:pPr>
            <a:r>
              <a:rPr lang="en-US" baseline="0" dirty="0" smtClean="0"/>
              <a:t>Not accessible for public</a:t>
            </a:r>
          </a:p>
          <a:p>
            <a:pPr lvl="0">
              <a:buFont typeface="Arial" pitchFamily="34" charset="0"/>
              <a:buChar char="•"/>
            </a:pPr>
            <a:r>
              <a:rPr lang="en-US" baseline="0" dirty="0" smtClean="0"/>
              <a:t>Manufacturing</a:t>
            </a:r>
          </a:p>
          <a:p>
            <a:pPr lvl="1">
              <a:buFont typeface="Arial" pitchFamily="34" charset="0"/>
              <a:buChar char="•"/>
            </a:pPr>
            <a:r>
              <a:rPr lang="en-US" baseline="0" dirty="0" smtClean="0"/>
              <a:t>Nothing there</a:t>
            </a:r>
          </a:p>
          <a:p>
            <a:pPr lvl="0">
              <a:buFont typeface="Arial" pitchFamily="34" charset="0"/>
              <a:buChar char="•"/>
            </a:pPr>
            <a:r>
              <a:rPr lang="en-US" baseline="0" dirty="0" err="1" smtClean="0"/>
              <a:t>PLMAP</a:t>
            </a:r>
            <a:r>
              <a:rPr lang="en-US" baseline="0" dirty="0" smtClean="0"/>
              <a:t> – place map</a:t>
            </a:r>
          </a:p>
          <a:p>
            <a:pPr lvl="1">
              <a:buFont typeface="Arial" pitchFamily="34" charset="0"/>
              <a:buChar char="•"/>
            </a:pPr>
            <a:r>
              <a:rPr lang="en-US" baseline="0" dirty="0" smtClean="0"/>
              <a:t>2000 Census Place Maps by state by county</a:t>
            </a:r>
          </a:p>
          <a:p>
            <a:pPr lvl="0">
              <a:buFont typeface="Arial" pitchFamily="34" charset="0"/>
              <a:buChar char="•"/>
            </a:pPr>
            <a:r>
              <a:rPr lang="en-US" baseline="0" dirty="0" smtClean="0"/>
              <a:t>POP</a:t>
            </a:r>
          </a:p>
          <a:p>
            <a:pPr lvl="1">
              <a:buFont typeface="Arial" pitchFamily="34" charset="0"/>
              <a:buChar char="•"/>
            </a:pPr>
            <a:r>
              <a:rPr lang="en-US" baseline="0" dirty="0" smtClean="0"/>
              <a:t>Nothing there</a:t>
            </a:r>
          </a:p>
          <a:p>
            <a:pPr lvl="0">
              <a:buFont typeface="Arial" pitchFamily="34" charset="0"/>
              <a:buChar char="•"/>
            </a:pPr>
            <a:r>
              <a:rPr lang="en-US" baseline="0" dirty="0" err="1" smtClean="0"/>
              <a:t>Prod2</a:t>
            </a:r>
            <a:endParaRPr lang="en-US" baseline="0" dirty="0" smtClean="0"/>
          </a:p>
          <a:p>
            <a:pPr lvl="1">
              <a:buFont typeface="Arial" pitchFamily="34" charset="0"/>
              <a:buChar char="•"/>
            </a:pPr>
            <a:r>
              <a:rPr lang="en-US" baseline="0" dirty="0" smtClean="0">
                <a:solidFill>
                  <a:srgbClr val="00B050"/>
                </a:solidFill>
              </a:rPr>
              <a:t>*.</a:t>
            </a:r>
            <a:r>
              <a:rPr lang="en-US" baseline="0" dirty="0" err="1" smtClean="0">
                <a:solidFill>
                  <a:srgbClr val="00B050"/>
                </a:solidFill>
              </a:rPr>
              <a:t>pdfs</a:t>
            </a:r>
            <a:r>
              <a:rPr lang="en-US" baseline="0" dirty="0" smtClean="0">
                <a:solidFill>
                  <a:srgbClr val="00B050"/>
                </a:solidFill>
              </a:rPr>
              <a:t> with LOTS of older Census data – appears to be same as what shows up in Publications area</a:t>
            </a:r>
          </a:p>
          <a:p>
            <a:pPr lvl="1">
              <a:buFont typeface="Arial" pitchFamily="34" charset="0"/>
              <a:buChar char="•"/>
            </a:pPr>
            <a:r>
              <a:rPr lang="en-US" baseline="0" dirty="0" smtClean="0">
                <a:solidFill>
                  <a:srgbClr val="00B050"/>
                </a:solidFill>
              </a:rPr>
              <a:t>1960, 1970 and 1980 census tables by state, by place, and more</a:t>
            </a:r>
          </a:p>
          <a:p>
            <a:pPr lvl="0">
              <a:buFont typeface="Arial" pitchFamily="34" charset="0"/>
              <a:buChar char="•"/>
            </a:pPr>
            <a:r>
              <a:rPr lang="en-US" baseline="0" dirty="0" smtClean="0">
                <a:solidFill>
                  <a:srgbClr val="00B050"/>
                </a:solidFill>
              </a:rPr>
              <a:t>PUB</a:t>
            </a:r>
          </a:p>
          <a:p>
            <a:pPr lvl="1">
              <a:buFont typeface="Arial" pitchFamily="34" charset="0"/>
              <a:buChar char="•"/>
            </a:pPr>
            <a:r>
              <a:rPr lang="en-US" baseline="0" dirty="0" smtClean="0">
                <a:solidFill>
                  <a:srgbClr val="00B050"/>
                </a:solidFill>
              </a:rPr>
              <a:t>Outgoing files from Census</a:t>
            </a:r>
          </a:p>
          <a:p>
            <a:pPr lvl="0">
              <a:buFont typeface="Arial" pitchFamily="34" charset="0"/>
              <a:buChar char="•"/>
            </a:pPr>
            <a:r>
              <a:rPr lang="en-US" baseline="0" dirty="0" smtClean="0">
                <a:solidFill>
                  <a:srgbClr val="00B050"/>
                </a:solidFill>
              </a:rPr>
              <a:t>RETAIL</a:t>
            </a:r>
          </a:p>
          <a:p>
            <a:pPr lvl="1">
              <a:buFont typeface="Arial" pitchFamily="34" charset="0"/>
              <a:buChar char="•"/>
            </a:pPr>
            <a:r>
              <a:rPr lang="en-US" baseline="0" dirty="0" smtClean="0">
                <a:solidFill>
                  <a:srgbClr val="00B050"/>
                </a:solidFill>
              </a:rPr>
              <a:t>Duplicates tables and news releases</a:t>
            </a:r>
          </a:p>
          <a:p>
            <a:pPr lvl="0">
              <a:buFont typeface="Arial" pitchFamily="34" charset="0"/>
              <a:buChar char="•"/>
            </a:pPr>
            <a:r>
              <a:rPr lang="en-US" baseline="0" dirty="0" smtClean="0">
                <a:solidFill>
                  <a:srgbClr val="00B050"/>
                </a:solidFill>
              </a:rPr>
              <a:t>SERVICES</a:t>
            </a:r>
          </a:p>
          <a:p>
            <a:pPr lvl="1">
              <a:buFont typeface="Arial" pitchFamily="34" charset="0"/>
              <a:buChar char="•"/>
            </a:pPr>
            <a:r>
              <a:rPr lang="en-US" baseline="0" dirty="0" smtClean="0">
                <a:solidFill>
                  <a:srgbClr val="00B050"/>
                </a:solidFill>
              </a:rPr>
              <a:t>Duplicates tables and news releases</a:t>
            </a:r>
          </a:p>
          <a:p>
            <a:pPr lvl="0">
              <a:buFont typeface="Arial" pitchFamily="34" charset="0"/>
              <a:buChar char="•"/>
            </a:pPr>
            <a:r>
              <a:rPr lang="en-US" baseline="0" dirty="0" err="1" smtClean="0">
                <a:solidFill>
                  <a:srgbClr val="00B050"/>
                </a:solidFill>
              </a:rPr>
              <a:t>TMS_DATA</a:t>
            </a:r>
            <a:endParaRPr lang="en-US" baseline="0" dirty="0" smtClean="0">
              <a:solidFill>
                <a:srgbClr val="00B050"/>
              </a:solidFill>
            </a:endParaRPr>
          </a:p>
          <a:p>
            <a:pPr lvl="1">
              <a:buFont typeface="Arial" pitchFamily="34" charset="0"/>
              <a:buChar char="•"/>
            </a:pPr>
            <a:r>
              <a:rPr lang="en-US" baseline="0" dirty="0" smtClean="0">
                <a:solidFill>
                  <a:srgbClr val="00B050"/>
                </a:solidFill>
              </a:rPr>
              <a:t>No clue</a:t>
            </a:r>
          </a:p>
          <a:p>
            <a:pPr lvl="0">
              <a:buFont typeface="Arial" pitchFamily="34" charset="0"/>
              <a:buChar char="•"/>
            </a:pPr>
            <a:r>
              <a:rPr lang="en-US" baseline="0" dirty="0" smtClean="0">
                <a:solidFill>
                  <a:srgbClr val="00B050"/>
                </a:solidFill>
              </a:rPr>
              <a:t>VIDEO</a:t>
            </a:r>
          </a:p>
          <a:p>
            <a:pPr lvl="1">
              <a:buFont typeface="Arial" pitchFamily="34" charset="0"/>
              <a:buChar char="•"/>
            </a:pPr>
            <a:r>
              <a:rPr lang="en-US" baseline="0" dirty="0" smtClean="0">
                <a:solidFill>
                  <a:srgbClr val="00B050"/>
                </a:solidFill>
              </a:rPr>
              <a:t>Not useful</a:t>
            </a:r>
          </a:p>
          <a:p>
            <a:pPr lvl="0">
              <a:buFont typeface="Arial" pitchFamily="34" charset="0"/>
              <a:buChar char="•"/>
            </a:pPr>
            <a:r>
              <a:rPr lang="en-US" baseline="0" dirty="0" err="1" smtClean="0">
                <a:solidFill>
                  <a:srgbClr val="00B050"/>
                </a:solidFill>
              </a:rPr>
              <a:t>W3C</a:t>
            </a:r>
            <a:endParaRPr lang="en-US" baseline="0" dirty="0" smtClean="0">
              <a:solidFill>
                <a:srgbClr val="00B050"/>
              </a:solidFill>
            </a:endParaRPr>
          </a:p>
          <a:p>
            <a:pPr lvl="1">
              <a:buFont typeface="Arial" pitchFamily="34" charset="0"/>
              <a:buChar char="•"/>
            </a:pPr>
            <a:r>
              <a:rPr lang="en-US" baseline="0" dirty="0" smtClean="0">
                <a:solidFill>
                  <a:srgbClr val="00B050"/>
                </a:solidFill>
              </a:rPr>
              <a:t>Not useful</a:t>
            </a:r>
          </a:p>
          <a:p>
            <a:pPr lvl="0">
              <a:buFont typeface="Arial" pitchFamily="34" charset="0"/>
              <a:buChar char="•"/>
            </a:pPr>
            <a:r>
              <a:rPr lang="en-US" baseline="0" dirty="0" smtClean="0">
                <a:solidFill>
                  <a:srgbClr val="00B050"/>
                </a:solidFill>
              </a:rPr>
              <a:t>WHOLESALE</a:t>
            </a:r>
          </a:p>
          <a:p>
            <a:pPr lvl="1">
              <a:buFont typeface="Arial" pitchFamily="34" charset="0"/>
              <a:buChar char="•"/>
            </a:pPr>
            <a:r>
              <a:rPr lang="en-US" baseline="0" dirty="0" smtClean="0">
                <a:solidFill>
                  <a:srgbClr val="00B050"/>
                </a:solidFill>
              </a:rPr>
              <a:t>Not useful</a:t>
            </a:r>
          </a:p>
          <a:p>
            <a:pPr lvl="0">
              <a:buFont typeface="Arial" pitchFamily="34" charset="0"/>
              <a:buChar char="•"/>
            </a:pPr>
            <a:endParaRPr lang="en-US" baseline="0" dirty="0" smtClean="0">
              <a:solidFill>
                <a:srgbClr val="00B050"/>
              </a:solidFill>
            </a:endParaRPr>
          </a:p>
          <a:p>
            <a:pPr lvl="1">
              <a:buFont typeface="Arial" pitchFamily="34" charset="0"/>
              <a:buChar char="•"/>
            </a:pPr>
            <a:endParaRPr lang="en-US" baseline="0" dirty="0" smtClean="0">
              <a:solidFill>
                <a:srgbClr val="00B050"/>
              </a:solidFill>
            </a:endParaRPr>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time I have here today, there</a:t>
            </a:r>
            <a:r>
              <a:rPr lang="en-US" baseline="0" dirty="0" smtClean="0"/>
              <a:t> is simply n</a:t>
            </a:r>
            <a:r>
              <a:rPr lang="en-US" dirty="0" smtClean="0"/>
              <a:t>o </a:t>
            </a:r>
            <a:r>
              <a:rPr lang="en-US" dirty="0" smtClean="0"/>
              <a:t>way to cover </a:t>
            </a:r>
            <a:r>
              <a:rPr lang="en-US" dirty="0" smtClean="0"/>
              <a:t>everything,</a:t>
            </a:r>
            <a:r>
              <a:rPr lang="en-US" baseline="0" dirty="0" smtClean="0"/>
              <a:t> so I encourage you to spend a little time playing with this on your own.  My presentation is geared to show you how I do things.  You might find a better way.  You might know something about the application tools that I don’t.  But if you want to get everything possible out of today’s discussion, you have to spend some time </a:t>
            </a:r>
            <a:r>
              <a:rPr lang="en-US" baseline="0" dirty="0" err="1" smtClean="0"/>
              <a:t>noodling</a:t>
            </a:r>
            <a:r>
              <a:rPr lang="en-US" baseline="0" dirty="0" smtClean="0"/>
              <a:t> about the FTP site on your own.</a:t>
            </a:r>
          </a:p>
          <a:p>
            <a:endParaRPr lang="en-US" baseline="0" dirty="0" smtClean="0"/>
          </a:p>
          <a:p>
            <a:r>
              <a:rPr lang="en-US" baseline="0" dirty="0" smtClean="0"/>
              <a:t>Ready?  Let’s dive in.</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Finding Your</a:t>
            </a:r>
            <a:r>
              <a:rPr lang="en-US" baseline="0" dirty="0" smtClean="0"/>
              <a:t> Way – An Example Using American Community Survey.</a:t>
            </a:r>
          </a:p>
          <a:p>
            <a:endParaRPr lang="en-US" baseline="0" dirty="0" smtClean="0"/>
          </a:p>
          <a:p>
            <a:r>
              <a:rPr lang="en-US" baseline="0" dirty="0" smtClean="0"/>
              <a:t>Is there anyone in the room here today that has not heard of American Community Survey?</a:t>
            </a:r>
          </a:p>
          <a:p>
            <a:endParaRPr lang="en-US" baseline="0" dirty="0" smtClean="0"/>
          </a:p>
          <a:p>
            <a:r>
              <a:rPr lang="en-US" baseline="0" dirty="0" smtClean="0"/>
              <a:t>Very briefly, it replaces the old long form of the Decennial Census and is now the best source for answering questions about population and household characteristics like income, poverty, disability, veterans status, home mortgage status, and things like that.  </a:t>
            </a:r>
          </a:p>
          <a:p>
            <a:endParaRPr lang="en-US" baseline="0" dirty="0" smtClean="0"/>
          </a:p>
          <a:p>
            <a:r>
              <a:rPr lang="en-US" baseline="0" dirty="0" smtClean="0"/>
              <a:t>I’m not going to spend any time here talking about the ACS itself. If you have questions about that I can talk with you afterwards.  Instead I really want to focus on the process for accessing ACS data from the FTP site.</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I present you with a sort of </a:t>
            </a:r>
            <a:r>
              <a:rPr lang="en-US" dirty="0" err="1" smtClean="0"/>
              <a:t>cribsheet</a:t>
            </a:r>
            <a:r>
              <a:rPr lang="en-US" baseline="0" dirty="0" smtClean="0"/>
              <a:t> on what to look for in the way of documentation – You should almost always start by opening and skimming through </a:t>
            </a:r>
            <a:r>
              <a:rPr lang="en-US" dirty="0" smtClean="0"/>
              <a:t>files with names that contain words like methodology, readme, </a:t>
            </a:r>
            <a:r>
              <a:rPr lang="en-US" dirty="0" err="1" smtClean="0"/>
              <a:t>helpguide</a:t>
            </a:r>
            <a:r>
              <a:rPr lang="en-US" dirty="0" smtClean="0"/>
              <a:t>,</a:t>
            </a:r>
            <a:r>
              <a:rPr lang="en-US" baseline="0" dirty="0" smtClean="0"/>
              <a:t> etc. That’s how you find out all kinds of useful information providing guidance on how to read the data, how to translate numeric or alpha numeric codes.  Sometimes, rarely, there are some pretty informative tutorials, as is the case with the Economic Census folders.</a:t>
            </a:r>
          </a:p>
          <a:p>
            <a:endParaRPr lang="en-US" baseline="0" dirty="0" smtClean="0"/>
          </a:p>
          <a:p>
            <a:r>
              <a:rPr lang="en-US" baseline="0" dirty="0" smtClean="0"/>
              <a:t>These documents aren’t always very good tour guides on your trip through FTP land.  But they beat being mugged when you don’t speak the language at all.</a:t>
            </a:r>
          </a:p>
          <a:p>
            <a:endParaRPr lang="en-US" baseline="0" dirty="0" smtClean="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FTP</a:t>
            </a:r>
            <a:r>
              <a:rPr lang="en-US" baseline="0" dirty="0" smtClean="0"/>
              <a:t> site as we saw in an earlier slide.  I’m clicking on the folder that houses data from the American Community Survey’s 2005-2009 5 year data set, circled here in red.</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click in and you see three folder choices.  The</a:t>
            </a:r>
            <a:r>
              <a:rPr lang="en-US" baseline="0" dirty="0" smtClean="0"/>
              <a:t> files seen here are NOT representative of the </a:t>
            </a:r>
            <a:r>
              <a:rPr lang="en-US" baseline="0" dirty="0" err="1" smtClean="0"/>
              <a:t>subfiles</a:t>
            </a:r>
            <a:r>
              <a:rPr lang="en-US" baseline="0" dirty="0" smtClean="0"/>
              <a:t> you would see if you clicked into something else, say one of the Economic Census folders, or one of the Decennial Census folders.  That’s another strike against the FTP site.  The folder formatting isn’t consistent.  But consider this:</a:t>
            </a:r>
          </a:p>
          <a:p>
            <a:endParaRPr lang="en-US" baseline="0" dirty="0" smtClean="0"/>
          </a:p>
          <a:p>
            <a:r>
              <a:rPr lang="en-US" baseline="0" dirty="0" smtClean="0"/>
              <a:t>The structure for the FTP site has been created by representatives from multiple branches of the Census Bureau.  How closely do the file trees on your personal computer match up with the trees created by someone in another area of your organization?</a:t>
            </a:r>
          </a:p>
          <a:p>
            <a:endParaRPr lang="en-US" baseline="0" dirty="0" smtClean="0"/>
          </a:p>
          <a:p>
            <a:r>
              <a:rPr lang="en-US" baseline="0" dirty="0" smtClean="0"/>
              <a:t>I want to look at the various products from the ACS, so I’m going to click on the ‘prod’ folder.</a:t>
            </a:r>
          </a:p>
          <a:p>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a:t>
            </a:r>
            <a:r>
              <a:rPr lang="en-US" baseline="0" dirty="0" smtClean="0"/>
              <a:t> see several of those ‘key word’ clues I mentioned a few slides ago.  You see README circled in red, followed by </a:t>
            </a:r>
            <a:r>
              <a:rPr lang="en-US" baseline="0" dirty="0" err="1" smtClean="0"/>
              <a:t>Headnotes_Footnotes</a:t>
            </a:r>
            <a:r>
              <a:rPr lang="en-US" baseline="0" dirty="0" smtClean="0"/>
              <a:t> , and some *.pdf files a little further down.  Lets look at the first one listed – the README file.</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file itself isn’t particularly long with only 9 pages, but it does contain some very helpful information.</a:t>
            </a:r>
          </a:p>
          <a:p>
            <a:endParaRPr lang="en-US" baseline="0" dirty="0" smtClean="0"/>
          </a:p>
          <a:p>
            <a:r>
              <a:rPr lang="en-US" baseline="0" dirty="0" smtClean="0"/>
              <a:t>By the way:</a:t>
            </a:r>
          </a:p>
          <a:p>
            <a:endParaRPr lang="en-US" baseline="0" dirty="0" smtClean="0"/>
          </a:p>
          <a:p>
            <a:r>
              <a:rPr lang="en-US" baseline="0" dirty="0" smtClean="0"/>
              <a:t>Just as would be the case in many organizations, there are some of you who don’t want to become content experts.  You may see your job responsibilities as finding the data, handing it off to your customers, and letting them sort it out on their own.  </a:t>
            </a:r>
          </a:p>
          <a:p>
            <a:endParaRPr lang="en-US" baseline="0" dirty="0" smtClean="0"/>
          </a:p>
          <a:p>
            <a:r>
              <a:rPr lang="en-US" baseline="0" dirty="0" smtClean="0"/>
              <a:t>The way the FTP site works, you can’t really do that.  Because of the lack of uniformity, the generally lacking condition of documentation, and the common use of shorthand or database codes, you have to look in these files and read the supplemental information.  </a:t>
            </a:r>
          </a:p>
          <a:p>
            <a:endParaRPr lang="en-US" baseline="0" dirty="0" smtClean="0"/>
          </a:p>
          <a:p>
            <a:r>
              <a:rPr lang="en-US" baseline="0" dirty="0" smtClean="0"/>
              <a:t>Without it, you will have a much more difficult time drilling down to the data requested, and if you can get there, you may not know what you are looking at when you get there.</a:t>
            </a:r>
          </a:p>
          <a:p>
            <a:endParaRPr lang="en-US" baseline="0" dirty="0" smtClean="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my job, I help researchers find some </a:t>
            </a:r>
            <a:r>
              <a:rPr lang="en-US" baseline="0" dirty="0" smtClean="0"/>
              <a:t>nugget of information as it relates to a given project.  Most often, I deal with businesses looking to expand or apply for some kind of tax credit, or with community developers filling out some kind of a form like a grant application, or with local citizens wanting to know some tidbit of information about their home town in advance of a Toastmasters speech.  </a:t>
            </a:r>
          </a:p>
          <a:p>
            <a:endParaRPr lang="en-US" baseline="0" dirty="0" smtClean="0"/>
          </a:p>
          <a:p>
            <a:r>
              <a:rPr lang="en-US" baseline="0" dirty="0" smtClean="0"/>
              <a:t>Sometimes the information they seek is easy, like:  “What’s the population of my city?” or “How many college graduates live in my area?”   Sometimes it gets a bit more involved, like: “What’s the impact of Hispanic owned businesses in the state?” or “Where is the highest concentration of poverty in Oklahoma?”  And sometimes they get even more involved, like: “Can I get an electronic file with historical county population growth patterns for the last 40 years for every county in the state, and then be able to compare that growth against every other county in the US?”</a:t>
            </a:r>
          </a:p>
          <a:p>
            <a:endParaRPr lang="en-US" baseline="0" dirty="0" smtClean="0"/>
          </a:p>
          <a:p>
            <a:r>
              <a:rPr lang="en-US" baseline="0" dirty="0" smtClean="0"/>
              <a:t>Well, depending on where you in the audience sit in the library bureaucratic food chain, I would imagine most of you have fielded questions like this at some point in your careers.  So, there is at least a bit of kinship here.  </a:t>
            </a:r>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another</a:t>
            </a:r>
            <a:r>
              <a:rPr lang="en-US" baseline="0" dirty="0" smtClean="0"/>
              <a:t> file – the </a:t>
            </a:r>
            <a:r>
              <a:rPr lang="en-US" baseline="0" dirty="0" err="1" smtClean="0"/>
              <a:t>Headnotes</a:t>
            </a:r>
            <a:r>
              <a:rPr lang="en-US" baseline="0" dirty="0" smtClean="0"/>
              <a:t> and Footnotes file.</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see an Excel</a:t>
            </a:r>
            <a:r>
              <a:rPr lang="en-US" baseline="0" dirty="0" smtClean="0"/>
              <a:t> file which has almost 500 separate rows of table notes.  Many of these are trivial, but many of these also include </a:t>
            </a:r>
            <a:r>
              <a:rPr lang="en-US" baseline="0" dirty="0" err="1" smtClean="0"/>
              <a:t>weblinks</a:t>
            </a:r>
            <a:r>
              <a:rPr lang="en-US" baseline="0" dirty="0" smtClean="0"/>
              <a:t> to additional information. </a:t>
            </a:r>
          </a:p>
          <a:p>
            <a:endParaRPr lang="en-US" baseline="0" dirty="0" smtClean="0"/>
          </a:p>
          <a:p>
            <a:r>
              <a:rPr lang="en-US" baseline="0" dirty="0" smtClean="0"/>
              <a:t>The FTP site assumes that users are already experts in using or understanding Census data, but it seems they are also realizing that more people outside the Census Bureau are being pushed to the FTP site to find specific data or bulk data that requires more understanding.  They are trying to put more documents like these on the site so non-Census people can better understand what’s going on.</a:t>
            </a:r>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click through to the summary levels file, keying off of the *.pdf marker.</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 you find a key for translating codes</a:t>
            </a:r>
            <a:r>
              <a:rPr lang="en-US" baseline="0" dirty="0" smtClean="0"/>
              <a:t> that might be used in some of the actual data tables.  Notice the first red circle shows the link between Component and Name.  Notice the second red circle at the bottom of the page shows a change in summary level and name but repeats the component number.</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finally the last *.pdf</a:t>
            </a:r>
            <a:r>
              <a:rPr lang="en-US" baseline="0" dirty="0" smtClean="0"/>
              <a:t> file.</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see another key that translates values in a table so you can</a:t>
            </a:r>
            <a:r>
              <a:rPr lang="en-US" baseline="0" dirty="0" smtClean="0"/>
              <a:t> get some additional guidance where necessary.</a:t>
            </a:r>
          </a:p>
          <a:p>
            <a:endParaRPr lang="en-US" baseline="0" dirty="0" smtClean="0"/>
          </a:p>
          <a:p>
            <a:r>
              <a:rPr lang="en-US" baseline="0" dirty="0" smtClean="0"/>
              <a:t>I’m not spending much time on these slides here because I’m not focusing on what they say specifically.  Instead I’m showing you generally what  kind of information can be found there.</a:t>
            </a:r>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time to dig</a:t>
            </a:r>
            <a:r>
              <a:rPr lang="en-US" baseline="0" dirty="0" smtClean="0"/>
              <a:t> deeper in the tree to get closer to the data.  I’m clicking on the Tables/Profiles/</a:t>
            </a:r>
            <a:r>
              <a:rPr lang="en-US" baseline="0" dirty="0" err="1" smtClean="0"/>
              <a:t>SubjectTables</a:t>
            </a:r>
            <a:r>
              <a:rPr lang="en-US" baseline="0" dirty="0" smtClean="0"/>
              <a:t> folder in this slide.</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Hey, there’s another documentation file!  Again, keying off of the *.pdf label.</a:t>
            </a:r>
          </a:p>
          <a:p>
            <a:endParaRPr lang="en-US" dirty="0" smtClean="0"/>
          </a:p>
          <a:p>
            <a:r>
              <a:rPr lang="en-US" dirty="0" smtClean="0"/>
              <a:t>This shows you that documentation can be found at any level in the FTP tree.  Keep</a:t>
            </a:r>
            <a:r>
              <a:rPr lang="en-US" baseline="0" dirty="0" smtClean="0"/>
              <a:t> your eyes open and you can find some useful stuff this way.</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 the file and here you see another table key</a:t>
            </a:r>
            <a:r>
              <a:rPr lang="en-US" baseline="0" dirty="0" smtClean="0"/>
              <a:t> – this time linking Table ID numbers with the appropriate Table Title.</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Digging again</a:t>
            </a:r>
            <a:r>
              <a:rPr lang="en-US" baseline="0" dirty="0" smtClean="0"/>
              <a:t> – I want to drop to the state level so I click on the States folder.  I could just as easily clicked on the United States to get information at the national level.</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we’ll be talking briefly about</a:t>
            </a:r>
            <a:r>
              <a:rPr lang="en-US" baseline="0" dirty="0" smtClean="0"/>
              <a:t> the Census Bureau’s various sources for obtaining data before going into the FTP site itself.  We will spend a good chunk of time walking through two examples of FTP downloads, including one from the American Community Survey, and a second from the 2010 redistricting data set.  Then, time permitting, I will field questions.    </a:t>
            </a:r>
          </a:p>
          <a:p>
            <a:endParaRPr lang="en-US" baseline="0" dirty="0" smtClean="0"/>
          </a:p>
          <a:p>
            <a:r>
              <a:rPr lang="en-US" baseline="0" dirty="0" smtClean="0"/>
              <a:t>Don’t be too worried about the number of slides I have in this presentation – I intentionally went for overkill here.  Most of these are quick screenshots that walk you through the steps in detail.  I wanted to make sure that if you try to do this at your desks once you leave this conference, or if you hand it off to someone else who wasn’t here, there would be plenty of material in the slides to keep everyone on track.</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can scroll</a:t>
            </a:r>
            <a:r>
              <a:rPr lang="en-US" baseline="0" dirty="0" smtClean="0"/>
              <a:t> down to the state of your choice.  I’m using California for two reasons – one, because it’s near the top of the list and easy to show on the screen, and two because it has a large population so will have larger files to work with.</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see folders for all the available geographic categories represented</a:t>
            </a:r>
            <a:r>
              <a:rPr lang="en-US" baseline="0" dirty="0" smtClean="0"/>
              <a:t> in California.  This would be very similar regardless of which state you chose.  There are many more if you scrolled down the screen.</a:t>
            </a:r>
          </a:p>
          <a:p>
            <a:endParaRPr lang="en-US" baseline="0" dirty="0" smtClean="0"/>
          </a:p>
          <a:p>
            <a:r>
              <a:rPr lang="en-US" baseline="0" dirty="0" smtClean="0"/>
              <a:t>The actual data files in the ACS data set are all contained in *.csv files.  If you dropped into any of these various subfolders, you would see more *.csv folders based on the options chosen.  </a:t>
            </a:r>
          </a:p>
          <a:p>
            <a:endParaRPr lang="en-US" baseline="0" dirty="0" smtClean="0"/>
          </a:p>
          <a:p>
            <a:r>
              <a:rPr lang="en-US" baseline="0" dirty="0" smtClean="0"/>
              <a:t>I want to see information for California as a whole, so I’m choosing the Detailed Tables California.csv file.</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open *.csv files using Excel,</a:t>
            </a:r>
            <a:r>
              <a:rPr lang="en-US" baseline="0" dirty="0" smtClean="0"/>
              <a:t> which I have done here.  </a:t>
            </a:r>
            <a:r>
              <a:rPr lang="en-US" dirty="0" smtClean="0"/>
              <a:t>This</a:t>
            </a:r>
            <a:r>
              <a:rPr lang="en-US" baseline="0" dirty="0" smtClean="0"/>
              <a:t> file shows the first few lines from 797 tables available in the Detailed Tables file we just opened up.  </a:t>
            </a:r>
          </a:p>
          <a:p>
            <a:endParaRPr lang="en-US" baseline="0" dirty="0" smtClean="0"/>
          </a:p>
          <a:p>
            <a:r>
              <a:rPr lang="en-US" baseline="0" dirty="0" smtClean="0"/>
              <a:t>Column C shows the Table Number, which you can translate to an actual table name by following the link at the bottom of the slide.  </a:t>
            </a:r>
          </a:p>
          <a:p>
            <a:endParaRPr lang="en-US" baseline="0" dirty="0" smtClean="0"/>
          </a:p>
          <a:p>
            <a:r>
              <a:rPr lang="en-US" baseline="0" dirty="0" smtClean="0"/>
              <a:t>This is a great example of how the FTP file gives you the data,  but you have to translate some of the codes on your own in order to know what you are looking at.  Then you can use Excel to quickly filter the rows so you see just the information you really need.</a:t>
            </a:r>
          </a:p>
          <a:p>
            <a:endParaRPr lang="en-US" baseline="0" dirty="0" smtClean="0"/>
          </a:p>
          <a:p>
            <a:r>
              <a:rPr lang="en-US" baseline="0" dirty="0" smtClean="0"/>
              <a:t>Here’s how you do it:</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 all the occupied columns by</a:t>
            </a:r>
            <a:r>
              <a:rPr lang="en-US" baseline="0" dirty="0" smtClean="0"/>
              <a:t> placing your mouse cursor over the left most column, then left clicking (hold the mouse button down) and dragging the mouse to the right over all the relevant columns.  Once you have done that, you can let go of the left mouse button.  The columns should be highlighted as shown here on the screen.</a:t>
            </a:r>
          </a:p>
          <a:p>
            <a:endParaRPr lang="en-US" baseline="0" dirty="0" smtClean="0"/>
          </a:p>
          <a:p>
            <a:r>
              <a:rPr lang="en-US" dirty="0" smtClean="0"/>
              <a:t>Click on </a:t>
            </a:r>
            <a:r>
              <a:rPr lang="en-US" baseline="0" dirty="0" smtClean="0"/>
              <a:t>‘Data’ at the top of the screen, circled here in red, then click on the ‘Filter’ option, also circled here in red.</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you</a:t>
            </a:r>
            <a:r>
              <a:rPr lang="en-US" baseline="0" dirty="0" smtClean="0"/>
              <a:t> have done that, you should see small squares at the top of each column.  We want to filter on the Table Number, so click on the square at the top of the Table Number column.  The square here is circled in red.  A series of filter options shows up – chose the table number you want and ….</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you see only the rows of data available for that specific table number.</a:t>
            </a:r>
          </a:p>
          <a:p>
            <a:endParaRPr lang="en-US" dirty="0" smtClean="0"/>
          </a:p>
          <a:p>
            <a:r>
              <a:rPr lang="en-US" dirty="0" smtClean="0"/>
              <a:t>Easy as cake right?</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example,</a:t>
            </a:r>
            <a:r>
              <a:rPr lang="en-US" baseline="0" dirty="0" smtClean="0"/>
              <a:t> this time using 2010 Redistricting data.</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first say that the process here is somewhat more complicated than</a:t>
            </a:r>
            <a:r>
              <a:rPr lang="en-US" baseline="0" dirty="0" smtClean="0"/>
              <a:t> the ACS example.  The files here are huge, containing several rows and columns, making for a very large data set.  The Census Bureau assumes if you are digging through the FTP site to get these files then you have the ability and knowledge necessary to use either SAS or Microsoft Access in order to view the data.</a:t>
            </a:r>
          </a:p>
          <a:p>
            <a:endParaRPr lang="en-US" baseline="0" dirty="0" smtClean="0"/>
          </a:p>
          <a:p>
            <a:r>
              <a:rPr lang="en-US" baseline="0" dirty="0" smtClean="0"/>
              <a:t>Plan ahead – these steps take a long time to complete and will tie up your computer, particularly if you are using a computer with a slow internet channel.</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Pick a data set from the FTP</a:t>
            </a:r>
            <a:r>
              <a:rPr lang="en-US" baseline="0" dirty="0" smtClean="0"/>
              <a:t> main site.  This time I’m choosing the Census 2010 folder, circled in red.</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see two</a:t>
            </a:r>
            <a:r>
              <a:rPr lang="en-US" baseline="0" dirty="0" smtClean="0"/>
              <a:t> folder options.  As far as I can tell, these are duplicates.  I’m not sure why they have the files repeated, but for some reason they do.</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a:t>
            </a:r>
            <a:r>
              <a:rPr lang="en-US" baseline="0" dirty="0" smtClean="0"/>
              <a:t> look for clues on the supporting documentation.  </a:t>
            </a:r>
            <a:r>
              <a:rPr lang="en-US" baseline="0" dirty="0" err="1" smtClean="0"/>
              <a:t>File_Structure</a:t>
            </a:r>
            <a:r>
              <a:rPr lang="en-US" baseline="0" dirty="0" smtClean="0"/>
              <a:t>, *.pdf files, or README files.</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see information from the</a:t>
            </a:r>
            <a:r>
              <a:rPr lang="en-US" baseline="0" dirty="0" smtClean="0"/>
              <a:t> </a:t>
            </a:r>
            <a:r>
              <a:rPr lang="en-US" baseline="0" dirty="0" err="1" smtClean="0"/>
              <a:t>FILE_STRUCTURE</a:t>
            </a:r>
            <a:r>
              <a:rPr lang="en-US" baseline="0" dirty="0" smtClean="0"/>
              <a:t> file.  This file gives instructions on how to pull the redistricting data into SAS or Access – handy stuff to have at your fingertips.  I’m not going to walk you through that process today because we simply don’t have time to do it.  </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the information available in the README</a:t>
            </a:r>
            <a:r>
              <a:rPr lang="en-US" baseline="0" dirty="0" smtClean="0"/>
              <a:t> file, including the notation at the top of the page referring readers to the File Information section of the document.</a:t>
            </a:r>
          </a:p>
          <a:p>
            <a:endParaRPr lang="en-US" baseline="0" dirty="0" smtClean="0"/>
          </a:p>
          <a:p>
            <a:r>
              <a:rPr lang="en-US" baseline="0" dirty="0" smtClean="0"/>
              <a:t>In the slides that follow, I have NOT addressed any of those notes.  I am only walking you through the process for opening the files.  Therefore, if you plan to use the redistricting data from the FTP site, I recommend you consult these files on your own.  </a:t>
            </a:r>
          </a:p>
          <a:p>
            <a:endParaRPr lang="en-US" baseline="0" dirty="0" smtClean="0"/>
          </a:p>
          <a:p>
            <a:r>
              <a:rPr lang="en-US" baseline="0" dirty="0" smtClean="0"/>
              <a:t>Read them with a tall bottle of the beverage of your choice.  I had a college professor who said he found his understanding of technical jargon improved as he got closer to the bottom of the bottle.</a:t>
            </a:r>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then, here we are,</a:t>
            </a:r>
            <a:r>
              <a:rPr lang="en-US" baseline="0" dirty="0" smtClean="0"/>
              <a:t> back at the FTP site, inside the redistricting data file folder.   Instructions taken from the </a:t>
            </a:r>
            <a:r>
              <a:rPr lang="en-US" baseline="0" dirty="0" err="1" smtClean="0"/>
              <a:t>FILE_STRUCTURE</a:t>
            </a:r>
            <a:r>
              <a:rPr lang="en-US" baseline="0" dirty="0" smtClean="0"/>
              <a:t> file indicated we could pull files into Access by using pre-constructed models, so I’m going to scroll down the list until I find those models.</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files referred to are circled here in red.  Click on those and the “File Download” box pops up.  Save those files somewhere on your computer and remember that location.</a:t>
            </a:r>
          </a:p>
          <a:p>
            <a:endParaRPr lang="en-US" baseline="0" dirty="0" smtClean="0"/>
          </a:p>
          <a:p>
            <a:r>
              <a:rPr lang="en-US" baseline="0" dirty="0" smtClean="0"/>
              <a:t>Once both files are saved, scroll around and find the state you want to examine.</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a:t>
            </a:r>
            <a:r>
              <a:rPr lang="en-US" baseline="0" dirty="0" smtClean="0"/>
              <a:t> again, I chose California as my state to review.</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that</a:t>
            </a:r>
            <a:r>
              <a:rPr lang="en-US" baseline="0" dirty="0" smtClean="0"/>
              <a:t> the README file is here again.  Trust me that, in this case, it turns out to be a duplicate of the README file we just looked at one level up so I’m not going to walk you through it again.  </a:t>
            </a:r>
          </a:p>
          <a:p>
            <a:endParaRPr lang="en-US" baseline="0" dirty="0" smtClean="0"/>
          </a:p>
          <a:p>
            <a:r>
              <a:rPr lang="en-US" baseline="0" dirty="0" smtClean="0"/>
              <a:t>I’m going to click on the *.zip file.  That file contains all of the information I need, only being in a zip file, it’s neatly compacted so it takes up less space.</a:t>
            </a:r>
          </a:p>
          <a:p>
            <a:endParaRPr lang="en-US" baseline="0" dirty="0" smtClean="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clicking on the file, the ‘File Download’ box comes up again, like it did a few slides ago.  Click on Save and put the data somewhere on your computer.</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 file is saved, click on the Open Folder button</a:t>
            </a:r>
            <a:r>
              <a:rPr lang="en-US" baseline="0" dirty="0" smtClean="0"/>
              <a:t> so you can move to the next step.</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where</a:t>
            </a:r>
            <a:r>
              <a:rPr lang="en-US" baseline="0" dirty="0" smtClean="0"/>
              <a:t> I happened to save the data.  Your screen and file choices will differ slightly depending on where you saved your downloaded files.  The important thing is this – the name will end in *.zip.  That’s the file you are looking for.</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Census Bureau likes to say that </a:t>
            </a:r>
            <a:r>
              <a:rPr lang="en-US" dirty="0" smtClean="0"/>
              <a:t>finding Census data is easy, but really,</a:t>
            </a:r>
            <a:r>
              <a:rPr lang="en-US" baseline="0" dirty="0" smtClean="0"/>
              <a:t> if it were that easy, t</a:t>
            </a:r>
            <a:r>
              <a:rPr lang="en-US" dirty="0" smtClean="0"/>
              <a:t>hen why do you have so many people</a:t>
            </a:r>
            <a:r>
              <a:rPr lang="en-US" baseline="0" dirty="0" smtClean="0"/>
              <a:t> coming into your libraries and asking questions?  </a:t>
            </a:r>
          </a:p>
          <a:p>
            <a:endParaRPr lang="en-US" baseline="0" dirty="0" smtClean="0"/>
          </a:p>
          <a:p>
            <a:r>
              <a:rPr lang="en-US" baseline="0" dirty="0" smtClean="0"/>
              <a:t>You can find historic information using bound documents or various CD/DVD tools, but the Census Bureau is moving away from these options in favor of more robust web tools like American FactFinder, Data </a:t>
            </a:r>
            <a:r>
              <a:rPr lang="en-US" baseline="0" dirty="0" err="1" smtClean="0"/>
              <a:t>Ferrett</a:t>
            </a:r>
            <a:r>
              <a:rPr lang="en-US" baseline="0" dirty="0" smtClean="0"/>
              <a:t>, and their FTP site.</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you aren’t technically inclined, think of a zip file as one of those space saver bags they advertise on TV.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You put all your stuff into it, suck out all the air, and you can store all your sweaters (or in this case data) away in a smaller space.  When you want to use the data, you just need to open the bag and pull it out, ready and waiting.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To do that, you click your right mouse button and choose the ‘Extract All…” choice, highlighted here in red.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files</a:t>
            </a:r>
            <a:r>
              <a:rPr lang="en-US" baseline="0" dirty="0" smtClean="0"/>
              <a:t> will be extracted into a new location, defaulting to a new subfolder inside the one you are working with.  Open that folder and you see the newly extracted files, three of which have a *.pl extension.  Change that extension from *.pl to *.</a:t>
            </a:r>
            <a:r>
              <a:rPr lang="en-US" baseline="0" dirty="0" err="1" smtClean="0"/>
              <a:t>csv</a:t>
            </a:r>
            <a:r>
              <a:rPr lang="en-US" baseline="0" dirty="0" smtClean="0"/>
              <a:t>.  Here I’ve changed the first one, I’m changing the 2</a:t>
            </a:r>
            <a:r>
              <a:rPr lang="en-US" baseline="30000" dirty="0" smtClean="0"/>
              <a:t>nd</a:t>
            </a:r>
            <a:r>
              <a:rPr lang="en-US" baseline="0" dirty="0" smtClean="0"/>
              <a:t> one, and will soon change the 3</a:t>
            </a:r>
            <a:r>
              <a:rPr lang="en-US" baseline="30000" dirty="0" smtClean="0"/>
              <a:t>rd</a:t>
            </a:r>
            <a:r>
              <a:rPr lang="en-US" baseline="0" dirty="0" smtClean="0"/>
              <a:t> one.</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The next several slides detail how to open the files you have downloaded, using Access, and then you can export the data to Excel if you prefer.  I’m not going to go into to much detail on how to work with the data in either environment because my goal today in the time we have is to get you up to that point where you can begin to play with the data on your own.</a:t>
            </a:r>
          </a:p>
          <a:p>
            <a:endParaRPr lang="en-US" baseline="0" dirty="0" smtClean="0"/>
          </a:p>
          <a:p>
            <a:r>
              <a:rPr lang="en-US" baseline="0" dirty="0" smtClean="0"/>
              <a:t>Remember the </a:t>
            </a:r>
            <a:r>
              <a:rPr lang="en-US" baseline="0" dirty="0" err="1" smtClean="0"/>
              <a:t>FILE_STRUCTURE</a:t>
            </a:r>
            <a:r>
              <a:rPr lang="en-US" baseline="0" dirty="0" smtClean="0"/>
              <a:t> file referred to in slide 41?  That one has instructions on how to finish converting this file for use in Microsoft Access.  Or, after converting these files into *.csv files like you did on slide 51, you can open the data directly into Excel.</a:t>
            </a:r>
          </a:p>
          <a:p>
            <a:endParaRPr lang="en-US" baseline="0" dirty="0" smtClean="0"/>
          </a:p>
          <a:p>
            <a:r>
              <a:rPr lang="en-US" baseline="0" dirty="0" smtClean="0"/>
              <a:t>Much like the Census Bureau, I’m assuming you already have some technical skills with Access or Excel.  I’m also relying on you to review the available documentation files we’ve discussed – the README documents, the Notes files, the *.pdf documents.  </a:t>
            </a:r>
          </a:p>
          <a:p>
            <a:endParaRPr lang="en-US" baseline="0" dirty="0" smtClean="0"/>
          </a:p>
          <a:p>
            <a:r>
              <a:rPr lang="en-US" baseline="0" dirty="0" smtClean="0"/>
              <a:t>Unfortunately, within the FTP environment, the Census Bureau relies on us to be self informed.  And due to the complexity of many of these data sets, I have to do the same today.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Besides, by now I’ve</a:t>
            </a:r>
            <a:r>
              <a:rPr lang="en-US" baseline="0" dirty="0" smtClean="0"/>
              <a:t> probably turned your brains to mush.  Any questions?</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FTP site is a great tool, but a</a:t>
            </a:r>
            <a:r>
              <a:rPr lang="en-US" baseline="0" dirty="0" smtClean="0"/>
              <a:t> good word to describe it is “raw”. The Census Bureau assumes that anyone using the site is already an expert data user, familiar with their terminology and comfortable using large sets of data.  They also assume that anyone using the FTP site is able to use large database applications like SAS or ORACLE, or that users at least have one of the most current versions of Microsoft Office products  or some similar set of applications.  These are big assumptions, particularly since the Census Bureau is specifically driving some users to the FTP site, as I will bring up a few slides from now.</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some important</a:t>
            </a:r>
            <a:r>
              <a:rPr lang="en-US" baseline="0" dirty="0" smtClean="0"/>
              <a:t> limitations to FTP – namely, that documentation is not always the easiest to follow.  There are few tutorials.  And a lot of the older file names are based on the old 8 character limitations.  The site is designed assuming you already know virtually all you need to know  about the data, and you just need the data itself.  </a:t>
            </a:r>
          </a:p>
          <a:p>
            <a:endParaRPr lang="en-US" baseline="0" dirty="0" smtClean="0"/>
          </a:p>
          <a:p>
            <a:r>
              <a:rPr lang="en-US" baseline="0" dirty="0" smtClean="0"/>
              <a:t>If you don’t know your way around, that makes it really tough to use.  Which begs a question - </a:t>
            </a:r>
            <a:endParaRPr lang="en-US" dirty="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even</a:t>
            </a:r>
            <a:r>
              <a:rPr lang="en-US" baseline="0" dirty="0" smtClean="0"/>
              <a:t> bother using FTP?</a:t>
            </a:r>
          </a:p>
          <a:p>
            <a:endParaRPr lang="en-US" dirty="0" smtClean="0"/>
          </a:p>
          <a:p>
            <a:r>
              <a:rPr lang="en-US" dirty="0" smtClean="0"/>
              <a:t>Between </a:t>
            </a:r>
            <a:r>
              <a:rPr lang="en-US" dirty="0" smtClean="0"/>
              <a:t>2000 and 2010, the </a:t>
            </a:r>
            <a:r>
              <a:rPr lang="en-US" dirty="0" smtClean="0"/>
              <a:t>number of Census</a:t>
            </a:r>
            <a:r>
              <a:rPr lang="en-US" baseline="0" dirty="0" smtClean="0"/>
              <a:t> Tracts in Oklahoma grew to 1,046 and the number of Census Blocks grew to 269,118.  That’s a gain of 56 </a:t>
            </a:r>
            <a:r>
              <a:rPr lang="en-US" baseline="0" dirty="0" smtClean="0"/>
              <a:t>new Census </a:t>
            </a:r>
            <a:r>
              <a:rPr lang="en-US" baseline="0" dirty="0" smtClean="0"/>
              <a:t>Tracts, not so much, and </a:t>
            </a:r>
            <a:r>
              <a:rPr lang="en-US" baseline="0" dirty="0" smtClean="0"/>
              <a:t>93,054 Census </a:t>
            </a:r>
            <a:r>
              <a:rPr lang="en-US" baseline="0" dirty="0" smtClean="0"/>
              <a:t>Blocks, sounds like a lot.  </a:t>
            </a:r>
            <a:endParaRPr lang="en-US" baseline="0" dirty="0" smtClean="0"/>
          </a:p>
          <a:p>
            <a:endParaRPr lang="en-US" baseline="0" dirty="0" smtClean="0"/>
          </a:p>
          <a:p>
            <a:r>
              <a:rPr lang="en-US" baseline="0" dirty="0" smtClean="0"/>
              <a:t>But </a:t>
            </a:r>
            <a:r>
              <a:rPr lang="en-US" baseline="0" dirty="0" smtClean="0"/>
              <a:t>Oklahoma’s 2010 total </a:t>
            </a:r>
            <a:r>
              <a:rPr lang="en-US" baseline="0" dirty="0" smtClean="0"/>
              <a:t>number of Census Tracts, just over 1,000, is roughly equivalent </a:t>
            </a:r>
            <a:r>
              <a:rPr lang="en-US" baseline="0" dirty="0" smtClean="0"/>
              <a:t>to </a:t>
            </a:r>
            <a:r>
              <a:rPr lang="en-US" baseline="0" dirty="0" smtClean="0"/>
              <a:t>the </a:t>
            </a:r>
            <a:r>
              <a:rPr lang="en-US" baseline="0" dirty="0" smtClean="0"/>
              <a:t>number </a:t>
            </a:r>
            <a:r>
              <a:rPr lang="en-US" baseline="0" dirty="0" smtClean="0"/>
              <a:t>Tracts </a:t>
            </a:r>
            <a:r>
              <a:rPr lang="en-US" b="1" baseline="0" dirty="0" smtClean="0"/>
              <a:t>added </a:t>
            </a:r>
            <a:r>
              <a:rPr lang="en-US" baseline="0" dirty="0" smtClean="0"/>
              <a:t>in </a:t>
            </a:r>
            <a:r>
              <a:rPr lang="en-US" baseline="0" dirty="0" smtClean="0"/>
              <a:t>California.  Same thing with Florida.  And Oklahoma’s </a:t>
            </a:r>
            <a:r>
              <a:rPr lang="en-US" b="1" baseline="0" dirty="0" smtClean="0"/>
              <a:t>total </a:t>
            </a:r>
            <a:r>
              <a:rPr lang="en-US" baseline="0" dirty="0" smtClean="0"/>
              <a:t>number of just over 269,000 blocks isn’t that much more than the over </a:t>
            </a:r>
            <a:r>
              <a:rPr lang="en-US" baseline="0" dirty="0" smtClean="0"/>
              <a:t>239,000 Census </a:t>
            </a:r>
            <a:r>
              <a:rPr lang="en-US" baseline="0" dirty="0" smtClean="0"/>
              <a:t>Blocks </a:t>
            </a:r>
            <a:r>
              <a:rPr lang="en-US" b="1" baseline="0" dirty="0" smtClean="0"/>
              <a:t>added </a:t>
            </a:r>
            <a:r>
              <a:rPr lang="en-US" baseline="0" dirty="0" smtClean="0"/>
              <a:t>in Texas.  </a:t>
            </a:r>
            <a:r>
              <a:rPr lang="en-US" baseline="0" dirty="0" smtClean="0"/>
              <a:t>Does anyone </a:t>
            </a:r>
            <a:r>
              <a:rPr lang="en-US" baseline="0" dirty="0" smtClean="0"/>
              <a:t>want </a:t>
            </a:r>
            <a:r>
              <a:rPr lang="en-US" baseline="0" dirty="0" smtClean="0"/>
              <a:t>to hand </a:t>
            </a:r>
            <a:r>
              <a:rPr lang="en-US" baseline="0" dirty="0" smtClean="0"/>
              <a:t>type that in?  </a:t>
            </a:r>
          </a:p>
          <a:p>
            <a:endParaRPr lang="en-US" baseline="0" dirty="0" smtClean="0"/>
          </a:p>
          <a:p>
            <a:r>
              <a:rPr lang="en-US" baseline="0" dirty="0" smtClean="0"/>
              <a:t>If you try to download that amount of information from American FactFinder, you will probably get a message shown here as it would appear on your screen – “Your selection is too large to view this product, please remove some items from ‘My Selections’ and try again.”  And yes, that’s a run on sentence so no comments from the English majors out there.</a:t>
            </a:r>
            <a:endParaRPr lang="en-US" baseline="0" dirty="0" smtClean="0"/>
          </a:p>
          <a:p>
            <a:endParaRPr lang="en-US" baseline="0" dirty="0" smtClean="0"/>
          </a:p>
          <a:p>
            <a:r>
              <a:rPr lang="en-US" baseline="0" dirty="0" smtClean="0"/>
              <a:t>And what if you want population </a:t>
            </a:r>
            <a:r>
              <a:rPr lang="en-US" baseline="0" dirty="0" smtClean="0"/>
              <a:t>information from the 1980 or 1990 Census?  In a relatively short period of time, you can pull hard copy files from your shelves or you can pull *.pdf files from the Publication area of the Census Bureau’s website, but </a:t>
            </a:r>
            <a:r>
              <a:rPr lang="en-US" baseline="0" dirty="0" smtClean="0"/>
              <a:t>do you have those numbers in an electronic database readable format? Again I ask: “Do </a:t>
            </a:r>
            <a:r>
              <a:rPr lang="en-US" baseline="0" dirty="0" smtClean="0"/>
              <a:t>you want to hand type all that information</a:t>
            </a:r>
            <a:r>
              <a:rPr lang="en-US" baseline="0" dirty="0" smtClean="0"/>
              <a:t>?”</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what about the information you </a:t>
            </a:r>
            <a:r>
              <a:rPr lang="en-US" i="1" baseline="0" dirty="0" smtClean="0"/>
              <a:t>can’t find anywhere else?  </a:t>
            </a:r>
          </a:p>
          <a:p>
            <a:endParaRPr lang="en-US" i="1" baseline="0" dirty="0" smtClean="0"/>
          </a:p>
          <a:p>
            <a:r>
              <a:rPr lang="en-US" i="0" baseline="0" dirty="0" smtClean="0"/>
              <a:t>According to the link at the bottom of this slide, there are 295 tables from the 2005-2009 American Community Survey 5 year data set that are not available in American FactFinder.  They are ONLY available via the FTP site.  Here are just a few.</a:t>
            </a:r>
            <a:endParaRPr lang="en-US" i="1" baseline="0" dirty="0" smtClean="0"/>
          </a:p>
        </p:txBody>
      </p:sp>
      <p:sp>
        <p:nvSpPr>
          <p:cNvPr id="4" name="Slide Number Placeholder 3"/>
          <p:cNvSpPr>
            <a:spLocks noGrp="1"/>
          </p:cNvSpPr>
          <p:nvPr>
            <p:ph type="sldNum" sz="quarter" idx="10"/>
          </p:nvPr>
        </p:nvSpPr>
        <p:spPr/>
        <p:txBody>
          <a:bodyPr/>
          <a:lstStyle/>
          <a:p>
            <a:pPr>
              <a:defRPr/>
            </a:pPr>
            <a:fld id="{8C501926-B83C-4657-A107-4D518D787AF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822595F-9528-49C4-B614-E9B314C22583}" type="datetime1">
              <a:rPr lang="en-US" smtClean="0"/>
              <a:t>3/24/2011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3740F9-A36C-437B-950D-F0BC5F3F25F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P:\2009 Commerce Style Guide Logo PPT\OK_COMMERCE_PRIMARY_LOGO\COMMERCE_Logo\OK_COMMERCE_1_color\OK_COMMERCE_LOGO_REVERSED_1_COLOR\OK_COMMERCE_REVERSE_LOGO_1_color.jpg"/>
          <p:cNvPicPr>
            <a:picLocks noChangeAspect="1" noChangeArrowheads="1"/>
          </p:cNvPicPr>
          <p:nvPr/>
        </p:nvPicPr>
        <p:blipFill>
          <a:blip r:embed="rId2" cstate="print"/>
          <a:srcRect/>
          <a:stretch>
            <a:fillRect/>
          </a:stretch>
        </p:blipFill>
        <p:spPr bwMode="auto">
          <a:xfrm>
            <a:off x="6858000" y="6096000"/>
            <a:ext cx="2286000" cy="762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0673D7-0CFE-4605-B9FE-95746C189D69}" type="datetime1">
              <a:rPr lang="en-US" smtClean="0"/>
              <a:t>3/24/2011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C02507-A478-4428-8B97-F53B8CDD553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43F7A2-8786-4924-8821-DBA7EBFE61B5}" type="datetime1">
              <a:rPr lang="en-US" smtClean="0"/>
              <a:t>3/24/2011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EC7CC8-DCD9-4233-9221-4D279E356B8D}"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192F7D-3CA7-4184-953A-7135E84D68A0}" type="datetime1">
              <a:rPr lang="en-US" smtClean="0"/>
              <a:t>3/24/2011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E95FD6-2CD5-4945-A6FE-289EE6519880}"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4CE2C0-98F7-4050-8D60-CEB1E528A814}" type="datetime1">
              <a:rPr lang="en-US" smtClean="0"/>
              <a:t>3/24/2011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4F78B97-68CD-4D6E-AA92-F718EABAD71C}"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408E94-5906-413C-8A83-B5DA1A538332}" type="datetime1">
              <a:rPr lang="en-US" smtClean="0"/>
              <a:t>3/24/2011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E40DBA-89BA-4B0B-A2F5-20A4E38A2254}"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38E656-3722-429F-89EC-8A6B44BC36C3}" type="datetime1">
              <a:rPr lang="en-US" smtClean="0"/>
              <a:t>3/24/2011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F39C80-CB9A-4032-AC4D-A93322484D5D}"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9A5747-2645-4EBC-A791-FA7D50355799}" type="datetime1">
              <a:rPr lang="en-US" smtClean="0"/>
              <a:t>3/24/2011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1BF339-7D62-44F6-9533-A0B2AA609C2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55DAF6-78F7-4450-9372-FE9F0D861F9A}" type="datetime1">
              <a:rPr lang="en-US" smtClean="0"/>
              <a:t>3/24/2011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32CD4C-645C-460E-85D2-2D714201C0B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B64FFC-4AD0-4CDF-AA50-C3C8FC136DED}" type="datetime1">
              <a:rPr lang="en-US" smtClean="0"/>
              <a:t>3/24/2011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B32DDF-C99D-4BFC-9017-13C872808ACC}"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7003EB-60B0-45C6-AF9B-DF05138BC1E2}" type="datetime1">
              <a:rPr lang="en-US" smtClean="0"/>
              <a:t>3/24/2011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333AA2-EF01-47EB-874E-53133827A76A}"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pic>
        <p:nvPicPr>
          <p:cNvPr id="4" name="Picture 6" descr="odoc_heade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Title 1"/>
          <p:cNvSpPr>
            <a:spLocks noGrp="1"/>
          </p:cNvSpPr>
          <p:nvPr>
            <p:ph type="title"/>
          </p:nvPr>
        </p:nvSpPr>
        <p:spPr>
          <a:xfrm>
            <a:off x="457200" y="914400"/>
            <a:ext cx="5562600" cy="1143000"/>
          </a:xfrm>
        </p:spPr>
        <p:txBody>
          <a:bodyPr lIns="0" tIns="0" rIns="0" bIns="0" anchor="t">
            <a:noAutofit/>
          </a:bodyPr>
          <a:lstStyle>
            <a:lvl1pPr algn="l">
              <a:buFontTx/>
              <a:buNone/>
              <a:defRPr sz="3300" cap="all">
                <a:solidFill>
                  <a:schemeClr val="bg2">
                    <a:lumMod val="10000"/>
                  </a:schemeClr>
                </a:solidFill>
                <a:latin typeface="Arial Black"/>
                <a:cs typeface="Arial Black"/>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2101850"/>
            <a:ext cx="7696200" cy="4070350"/>
          </a:xfrm>
          <a:effectLst/>
        </p:spPr>
        <p:txBody>
          <a:bodyPr lIns="0" tIns="0" rIns="0" bIns="0">
            <a:noAutofit/>
          </a:bodyPr>
          <a:lstStyle>
            <a:lvl1pPr marL="228600" indent="-228600" algn="l">
              <a:lnSpc>
                <a:spcPct val="100000"/>
              </a:lnSpc>
              <a:spcBef>
                <a:spcPts val="0"/>
              </a:spcBef>
              <a:buFontTx/>
              <a:buNone/>
              <a:defRPr sz="1600" b="1" i="0" u="none" cap="none" baseline="0">
                <a:solidFill>
                  <a:schemeClr val="bg2">
                    <a:lumMod val="10000"/>
                  </a:schemeClr>
                </a:solidFill>
                <a:latin typeface="Arial"/>
                <a:cs typeface="Arial Bold"/>
              </a:defRPr>
            </a:lvl1pPr>
            <a:lvl2pPr marL="0" algn="l">
              <a:lnSpc>
                <a:spcPct val="100000"/>
              </a:lnSpc>
              <a:spcBef>
                <a:spcPts val="0"/>
              </a:spcBef>
              <a:buFontTx/>
              <a:buNone/>
              <a:defRPr sz="1600" b="0" i="0" baseline="0">
                <a:solidFill>
                  <a:schemeClr val="bg2">
                    <a:lumMod val="10000"/>
                  </a:schemeClr>
                </a:solidFill>
                <a:latin typeface="Arial"/>
                <a:cs typeface="Arial"/>
              </a:defRPr>
            </a:lvl2pPr>
            <a:lvl3pPr marL="0" algn="l">
              <a:lnSpc>
                <a:spcPct val="100000"/>
              </a:lnSpc>
              <a:spcBef>
                <a:spcPts val="0"/>
              </a:spcBef>
              <a:buFontTx/>
              <a:buNone/>
              <a:defRPr sz="1600" b="0" i="0" baseline="0">
                <a:solidFill>
                  <a:schemeClr val="bg2">
                    <a:lumMod val="10000"/>
                  </a:schemeClr>
                </a:solidFill>
                <a:latin typeface="Arial Bold"/>
                <a:cs typeface="Arial Bold"/>
              </a:defRPr>
            </a:lvl3pPr>
            <a:lvl4pPr marL="0" algn="l">
              <a:lnSpc>
                <a:spcPct val="100000"/>
              </a:lnSpc>
              <a:spcBef>
                <a:spcPts val="0"/>
              </a:spcBef>
              <a:buFontTx/>
              <a:buNone/>
              <a:defRPr sz="1600" b="0" i="0" baseline="0">
                <a:solidFill>
                  <a:schemeClr val="bg2">
                    <a:lumMod val="10000"/>
                  </a:schemeClr>
                </a:solidFill>
                <a:latin typeface="Arial Bold"/>
                <a:cs typeface="Arial Bold"/>
              </a:defRPr>
            </a:lvl4pPr>
            <a:lvl5pPr marL="0" algn="l">
              <a:lnSpc>
                <a:spcPct val="100000"/>
              </a:lnSpc>
              <a:spcBef>
                <a:spcPts val="0"/>
              </a:spcBef>
              <a:buFontTx/>
              <a:buNone/>
              <a:defRPr sz="1600" b="0" i="0" baseline="0">
                <a:solidFill>
                  <a:schemeClr val="bg2">
                    <a:lumMod val="10000"/>
                  </a:schemeClr>
                </a:solidFill>
                <a:latin typeface="Arial Bold"/>
                <a:cs typeface="Arial 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5"/>
          <p:cNvSpPr>
            <a:spLocks noGrp="1" noChangeArrowheads="1"/>
          </p:cNvSpPr>
          <p:nvPr>
            <p:ph type="sldNum" sz="quarter" idx="10"/>
          </p:nvPr>
        </p:nvSpPr>
        <p:spPr bwMode="auto">
          <a:xfrm>
            <a:off x="7543800" y="6245225"/>
            <a:ext cx="1447800" cy="476250"/>
          </a:xfrm>
          <a:ln>
            <a:miter lim="800000"/>
            <a:headEnd/>
            <a:tailEnd/>
          </a:ln>
        </p:spPr>
        <p:txBody>
          <a:bodyPr wrap="square" numCol="1" anchor="t" anchorCtr="0" compatLnSpc="1">
            <a:prstTxWarp prst="textNoShape">
              <a:avLst/>
            </a:prstTxWarp>
          </a:bodyPr>
          <a:lstStyle>
            <a:lvl1pPr algn="r" eaLnBrk="0" hangingPunct="0">
              <a:defRPr sz="1400"/>
            </a:lvl1pPr>
          </a:lstStyle>
          <a:p>
            <a:pPr>
              <a:defRPr/>
            </a:pPr>
            <a:fld id="{7AF3ED54-1DF4-48DD-84D0-18DBDD631A8F}"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96" charset="-128"/>
        </a:defRPr>
      </a:lvl2pPr>
      <a:lvl3pPr algn="ctr" rtl="0" eaLnBrk="0" fontAlgn="base" hangingPunct="0">
        <a:spcBef>
          <a:spcPct val="0"/>
        </a:spcBef>
        <a:spcAft>
          <a:spcPct val="0"/>
        </a:spcAft>
        <a:defRPr sz="4400">
          <a:solidFill>
            <a:schemeClr val="tx2"/>
          </a:solidFill>
          <a:latin typeface="Arial" charset="0"/>
          <a:ea typeface="ＭＳ Ｐゴシック" pitchFamily="96" charset="-128"/>
        </a:defRPr>
      </a:lvl3pPr>
      <a:lvl4pPr algn="ctr" rtl="0" eaLnBrk="0" fontAlgn="base" hangingPunct="0">
        <a:spcBef>
          <a:spcPct val="0"/>
        </a:spcBef>
        <a:spcAft>
          <a:spcPct val="0"/>
        </a:spcAft>
        <a:defRPr sz="4400">
          <a:solidFill>
            <a:schemeClr val="tx2"/>
          </a:solidFill>
          <a:latin typeface="Arial" charset="0"/>
          <a:ea typeface="ＭＳ Ｐゴシック" pitchFamily="96" charset="-128"/>
        </a:defRPr>
      </a:lvl4pPr>
      <a:lvl5pPr algn="ctr" rtl="0" eaLnBrk="0" fontAlgn="base" hangingPunct="0">
        <a:spcBef>
          <a:spcPct val="0"/>
        </a:spcBef>
        <a:spcAft>
          <a:spcPct val="0"/>
        </a:spcAft>
        <a:defRPr sz="4400">
          <a:solidFill>
            <a:schemeClr val="tx2"/>
          </a:solidFill>
          <a:latin typeface="Arial" charset="0"/>
          <a:ea typeface="ＭＳ Ｐゴシック" pitchFamily="96" charset="-128"/>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5F3CC0BE-5C3D-42F7-ADED-C08D62A64AB0}" type="datetime1">
              <a:rPr lang="en-US" smtClean="0"/>
              <a:t>3/24/2011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E7EB765E-A59F-4D63-A90C-B1E534089C0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702"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3" r:id="rId12"/>
    <p:sldLayoutId id="2147483704" r:id="rId1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hyperlink" Target="http://www.census.gov/acs/www/Downloads/data_documentation/2009_release/Tables2005_2009_5Year.xl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hyperlink" Target="http://www.dataferrett.census.gov/" TargetMode="External"/><Relationship Id="rId4" Type="http://schemas.openxmlformats.org/officeDocument/2006/relationships/hyperlink" Target="http://www.factfinder2.census.gov/"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www.census.gov/acs/www/data_documentation/2009_5yr_data/"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ChangeArrowheads="1"/>
          </p:cNvSpPr>
          <p:nvPr/>
        </p:nvSpPr>
        <p:spPr bwMode="auto">
          <a:xfrm>
            <a:off x="304800" y="304800"/>
            <a:ext cx="7772400" cy="685800"/>
          </a:xfrm>
          <a:prstGeom prst="rect">
            <a:avLst/>
          </a:prstGeom>
          <a:noFill/>
          <a:ln w="9525">
            <a:noFill/>
            <a:miter lim="800000"/>
            <a:headEnd/>
            <a:tailEnd/>
          </a:ln>
        </p:spPr>
        <p:txBody>
          <a:bodyPr/>
          <a:lstStyle/>
          <a:p>
            <a:pPr algn="l" eaLnBrk="0" hangingPunct="0"/>
            <a:r>
              <a:rPr lang="en-US" sz="5400" dirty="0" smtClean="0">
                <a:solidFill>
                  <a:srgbClr val="004185"/>
                </a:solidFill>
                <a:latin typeface="DINEngschrift" pitchFamily="96" charset="0"/>
              </a:rPr>
              <a:t>Digging Deeper:</a:t>
            </a:r>
          </a:p>
          <a:p>
            <a:pPr algn="l" eaLnBrk="0" hangingPunct="0"/>
            <a:r>
              <a:rPr lang="en-US" sz="3600" dirty="0" smtClean="0">
                <a:solidFill>
                  <a:srgbClr val="004185"/>
                </a:solidFill>
                <a:latin typeface="DINEngschrift" pitchFamily="96" charset="0"/>
              </a:rPr>
              <a:t>A Quick Tour Through </a:t>
            </a:r>
          </a:p>
          <a:p>
            <a:pPr algn="l" eaLnBrk="0" hangingPunct="0"/>
            <a:r>
              <a:rPr lang="en-US" sz="3600" dirty="0" smtClean="0">
                <a:solidFill>
                  <a:srgbClr val="004185"/>
                </a:solidFill>
                <a:latin typeface="DINEngschrift" pitchFamily="96" charset="0"/>
              </a:rPr>
              <a:t>Census FTP Downloads</a:t>
            </a:r>
            <a:endParaRPr lang="en-US" sz="3600" dirty="0">
              <a:solidFill>
                <a:srgbClr val="004185"/>
              </a:solidFill>
              <a:latin typeface="DINEngschrift" pitchFamily="96" charset="0"/>
            </a:endParaRPr>
          </a:p>
          <a:p>
            <a:pPr algn="l" eaLnBrk="0" hangingPunct="0"/>
            <a:endParaRPr lang="en-US" sz="2000" dirty="0">
              <a:solidFill>
                <a:srgbClr val="004185"/>
              </a:solidFill>
              <a:latin typeface="DINEngschrift" pitchFamily="96" charset="0"/>
            </a:endParaRPr>
          </a:p>
          <a:p>
            <a:pPr algn="l" eaLnBrk="0" hangingPunct="0"/>
            <a:endParaRPr lang="en-US" sz="2400" dirty="0">
              <a:solidFill>
                <a:srgbClr val="004185"/>
              </a:solidFill>
              <a:latin typeface="DINEngschrift" pitchFamily="96" charset="0"/>
            </a:endParaRPr>
          </a:p>
          <a:p>
            <a:pPr algn="l" eaLnBrk="0" hangingPunct="0"/>
            <a:r>
              <a:rPr lang="en-US" sz="2400" dirty="0">
                <a:solidFill>
                  <a:srgbClr val="004185"/>
                </a:solidFill>
                <a:latin typeface="DINEngschrift" pitchFamily="96" charset="0"/>
              </a:rPr>
              <a:t>Steve Barker</a:t>
            </a:r>
          </a:p>
          <a:p>
            <a:pPr algn="l" eaLnBrk="0" hangingPunct="0"/>
            <a:r>
              <a:rPr lang="en-US" sz="2400" dirty="0">
                <a:solidFill>
                  <a:srgbClr val="004185"/>
                </a:solidFill>
                <a:latin typeface="DINEngschrift" pitchFamily="96" charset="0"/>
              </a:rPr>
              <a:t>Program Manager</a:t>
            </a:r>
          </a:p>
          <a:p>
            <a:pPr algn="l" eaLnBrk="0" hangingPunct="0"/>
            <a:r>
              <a:rPr lang="en-US" sz="2400" dirty="0">
                <a:solidFill>
                  <a:srgbClr val="004185"/>
                </a:solidFill>
                <a:latin typeface="DINEngschrift" pitchFamily="96" charset="0"/>
              </a:rPr>
              <a:t>State Data Center</a:t>
            </a:r>
          </a:p>
        </p:txBody>
      </p:sp>
      <p:sp>
        <p:nvSpPr>
          <p:cNvPr id="5123" name="Rectangle 8"/>
          <p:cNvSpPr>
            <a:spLocks noChangeArrowheads="1"/>
          </p:cNvSpPr>
          <p:nvPr/>
        </p:nvSpPr>
        <p:spPr bwMode="auto">
          <a:xfrm>
            <a:off x="533400" y="2667000"/>
            <a:ext cx="6324600" cy="2895600"/>
          </a:xfrm>
          <a:prstGeom prst="rect">
            <a:avLst/>
          </a:prstGeom>
          <a:noFill/>
          <a:ln w="9525">
            <a:noFill/>
            <a:miter lim="800000"/>
            <a:headEnd/>
            <a:tailEnd/>
          </a:ln>
        </p:spPr>
        <p:txBody>
          <a:bodyPr/>
          <a:lstStyle/>
          <a:p>
            <a:pPr algn="l" eaLnBrk="0" hangingPunct="0"/>
            <a:endParaRPr lang="en-US" sz="2400">
              <a:solidFill>
                <a:srgbClr val="004185"/>
              </a:solidFill>
              <a:latin typeface="Helvetica Neue" pitchFamily="9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How to Find The List</a:t>
            </a:r>
            <a:endParaRPr lang="en-US" dirty="0"/>
          </a:p>
        </p:txBody>
      </p:sp>
      <p:sp>
        <p:nvSpPr>
          <p:cNvPr id="3" name="Content Placeholder 2"/>
          <p:cNvSpPr>
            <a:spLocks noGrp="1"/>
          </p:cNvSpPr>
          <p:nvPr>
            <p:ph idx="4294967295"/>
          </p:nvPr>
        </p:nvSpPr>
        <p:spPr>
          <a:xfrm>
            <a:off x="6324600" y="1219200"/>
            <a:ext cx="2819400" cy="4525963"/>
          </a:xfrm>
        </p:spPr>
        <p:txBody>
          <a:bodyPr/>
          <a:lstStyle/>
          <a:p>
            <a:r>
              <a:rPr lang="en-US" dirty="0" smtClean="0"/>
              <a:t>Using link on previous slide, you get this page</a:t>
            </a:r>
          </a:p>
          <a:p>
            <a:r>
              <a:rPr lang="en-US" dirty="0" smtClean="0"/>
              <a:t>Click ‘list of detailed tables’ to see what’s not on ACS</a:t>
            </a:r>
          </a:p>
          <a:p>
            <a:endParaRPr lang="en-US" dirty="0"/>
          </a:p>
        </p:txBody>
      </p:sp>
      <p:pic>
        <p:nvPicPr>
          <p:cNvPr id="71682" name="Picture 2"/>
          <p:cNvPicPr>
            <a:picLocks noChangeAspect="1" noChangeArrowheads="1"/>
          </p:cNvPicPr>
          <p:nvPr/>
        </p:nvPicPr>
        <p:blipFill>
          <a:blip r:embed="rId3" cstate="print"/>
          <a:srcRect t="12162" r="31026" b="24324"/>
          <a:stretch>
            <a:fillRect/>
          </a:stretch>
        </p:blipFill>
        <p:spPr bwMode="auto">
          <a:xfrm>
            <a:off x="152400" y="1295400"/>
            <a:ext cx="5706892" cy="4191000"/>
          </a:xfrm>
          <a:prstGeom prst="rect">
            <a:avLst/>
          </a:prstGeom>
          <a:noFill/>
          <a:ln w="9525">
            <a:noFill/>
            <a:miter lim="800000"/>
            <a:headEnd/>
            <a:tailEnd/>
          </a:ln>
        </p:spPr>
      </p:pic>
      <p:sp>
        <p:nvSpPr>
          <p:cNvPr id="5" name="Oval 4"/>
          <p:cNvSpPr/>
          <p:nvPr/>
        </p:nvSpPr>
        <p:spPr>
          <a:xfrm>
            <a:off x="1447800" y="4191000"/>
            <a:ext cx="4267200" cy="4572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D7F39C80-CB9A-4032-AC4D-A93322484D5D}"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9C02507-A478-4428-8B97-F53B8CDD553E}" type="slidenum">
              <a:rPr lang="en-US" smtClean="0"/>
              <a:pPr>
                <a:defRPr/>
              </a:pPr>
              <a:t>11</a:t>
            </a:fld>
            <a:endParaRPr lang="en-US" dirty="0"/>
          </a:p>
        </p:txBody>
      </p:sp>
      <p:sp>
        <p:nvSpPr>
          <p:cNvPr id="3" name="Content Placeholder 2"/>
          <p:cNvSpPr>
            <a:spLocks noGrp="1"/>
          </p:cNvSpPr>
          <p:nvPr>
            <p:ph idx="4294967295"/>
          </p:nvPr>
        </p:nvSpPr>
        <p:spPr>
          <a:xfrm>
            <a:off x="0" y="228600"/>
            <a:ext cx="8229600" cy="6324600"/>
          </a:xfrm>
        </p:spPr>
        <p:txBody>
          <a:bodyPr/>
          <a:lstStyle/>
          <a:p>
            <a:pPr>
              <a:buNone/>
            </a:pPr>
            <a:r>
              <a:rPr lang="en-US" dirty="0" smtClean="0"/>
              <a:t>The FTP Site</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dirty="0" smtClean="0"/>
              <a:t>http://www2.census.gov/ </a:t>
            </a:r>
          </a:p>
          <a:p>
            <a:pPr>
              <a:buNone/>
            </a:pPr>
            <a:endParaRPr lang="en-US" dirty="0" smtClean="0"/>
          </a:p>
          <a:p>
            <a:pPr>
              <a:buNone/>
            </a:pPr>
            <a:endParaRPr lang="en-US" dirty="0" smtClean="0"/>
          </a:p>
        </p:txBody>
      </p:sp>
      <p:pic>
        <p:nvPicPr>
          <p:cNvPr id="6" name="Picture 2"/>
          <p:cNvPicPr>
            <a:picLocks noChangeAspect="1" noChangeArrowheads="1"/>
          </p:cNvPicPr>
          <p:nvPr/>
        </p:nvPicPr>
        <p:blipFill>
          <a:blip r:embed="rId3" cstate="print"/>
          <a:srcRect t="9375" r="59813" b="37500"/>
          <a:stretch>
            <a:fillRect/>
          </a:stretch>
        </p:blipFill>
        <p:spPr bwMode="auto">
          <a:xfrm>
            <a:off x="2286000" y="1066800"/>
            <a:ext cx="4191000" cy="44203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8229600" cy="1143000"/>
          </a:xfrm>
        </p:spPr>
        <p:txBody>
          <a:bodyPr/>
          <a:lstStyle/>
          <a:p>
            <a:r>
              <a:rPr lang="en-US" dirty="0" smtClean="0"/>
              <a:t>What’s Out There?</a:t>
            </a:r>
            <a:endParaRPr lang="en-US" dirty="0"/>
          </a:p>
        </p:txBody>
      </p:sp>
      <p:graphicFrame>
        <p:nvGraphicFramePr>
          <p:cNvPr id="4" name="Content Placeholder 3"/>
          <p:cNvGraphicFramePr>
            <a:graphicFrameLocks noGrp="1"/>
          </p:cNvGraphicFramePr>
          <p:nvPr>
            <p:ph idx="4294967295"/>
          </p:nvPr>
        </p:nvGraphicFramePr>
        <p:xfrm>
          <a:off x="838200" y="838200"/>
          <a:ext cx="8305803" cy="5623560"/>
        </p:xfrm>
        <a:graphic>
          <a:graphicData uri="http://schemas.openxmlformats.org/drawingml/2006/table">
            <a:tbl>
              <a:tblPr firstRow="1" bandRow="1">
                <a:tableStyleId>{7E9639D4-E3E2-4D34-9284-5A2195B3D0D7}</a:tableStyleId>
              </a:tblPr>
              <a:tblGrid>
                <a:gridCol w="2362200"/>
                <a:gridCol w="1981200"/>
                <a:gridCol w="1676400"/>
                <a:gridCol w="2286003"/>
              </a:tblGrid>
              <a:tr h="370840">
                <a:tc gridSpan="4">
                  <a:txBody>
                    <a:bodyPr/>
                    <a:lstStyle/>
                    <a:p>
                      <a:pPr algn="ctr"/>
                      <a:r>
                        <a:rPr lang="en-US" dirty="0" smtClean="0"/>
                        <a:t>http://www2.census.gov/                            Main Folder Options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b="1" dirty="0" smtClean="0">
                          <a:solidFill>
                            <a:srgbClr val="FF0000"/>
                          </a:solidFill>
                        </a:rPr>
                        <a:t>AHS – Requires</a:t>
                      </a:r>
                      <a:r>
                        <a:rPr lang="en-US" b="1" baseline="0" dirty="0" smtClean="0">
                          <a:solidFill>
                            <a:srgbClr val="FF0000"/>
                          </a:solidFill>
                        </a:rPr>
                        <a:t> SAS</a:t>
                      </a:r>
                      <a:endParaRPr lang="en-US" b="1" dirty="0">
                        <a:solidFill>
                          <a:srgbClr val="FF0000"/>
                        </a:solidFill>
                      </a:endParaRPr>
                    </a:p>
                  </a:txBody>
                  <a:tcPr/>
                </a:tc>
                <a:tc>
                  <a:txBody>
                    <a:bodyPr/>
                    <a:lstStyle/>
                    <a:p>
                      <a:pPr marL="0" algn="l" defTabSz="914400" rtl="0" eaLnBrk="1" latinLnBrk="0" hangingPunct="1"/>
                      <a:r>
                        <a:rPr lang="en-US" sz="1800" b="1" kern="1200" dirty="0" err="1" smtClean="0"/>
                        <a:t>acs2008_1yr</a:t>
                      </a:r>
                      <a:endParaRPr lang="en-US" sz="1800" b="1"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err="1" smtClean="0"/>
                        <a:t>econ2003</a:t>
                      </a:r>
                      <a:endParaRPr lang="en-US" sz="1800" b="1" kern="1200" dirty="0">
                        <a:solidFill>
                          <a:schemeClr val="tx1"/>
                        </a:solidFill>
                        <a:latin typeface="+mn-lt"/>
                        <a:ea typeface="+mn-ea"/>
                        <a:cs typeface="+mn-cs"/>
                      </a:endParaRPr>
                    </a:p>
                  </a:txBody>
                  <a:tcPr/>
                </a:tc>
                <a:tc>
                  <a:txBody>
                    <a:bodyPr/>
                    <a:lstStyle/>
                    <a:p>
                      <a:r>
                        <a:rPr lang="en-US" b="1" dirty="0" smtClean="0">
                          <a:solidFill>
                            <a:srgbClr val="00B050"/>
                          </a:solidFill>
                        </a:rPr>
                        <a:t>outgoing</a:t>
                      </a:r>
                      <a:endParaRPr lang="en-US" b="1" dirty="0">
                        <a:solidFill>
                          <a:srgbClr val="00B050"/>
                        </a:solidFill>
                      </a:endParaRPr>
                    </a:p>
                  </a:txBody>
                  <a:tcPr/>
                </a:tc>
              </a:tr>
              <a:tr h="370840">
                <a:tc>
                  <a:txBody>
                    <a:bodyPr/>
                    <a:lstStyle/>
                    <a:p>
                      <a:r>
                        <a:rPr lang="en-US" b="1" dirty="0" err="1" smtClean="0"/>
                        <a:t>Econ2001_And</a:t>
                      </a:r>
                      <a:r>
                        <a:rPr lang="en-US" b="1" dirty="0" smtClean="0"/>
                        <a:t> Earlier</a:t>
                      </a:r>
                      <a:endParaRPr lang="en-US" b="1" dirty="0">
                        <a:solidFill>
                          <a:schemeClr val="tx1"/>
                        </a:solidFill>
                      </a:endParaRPr>
                    </a:p>
                  </a:txBody>
                  <a:tcPr/>
                </a:tc>
                <a:tc>
                  <a:txBody>
                    <a:bodyPr/>
                    <a:lstStyle/>
                    <a:p>
                      <a:pPr marL="0" algn="l" defTabSz="914400" rtl="0" eaLnBrk="1" latinLnBrk="0" hangingPunct="1"/>
                      <a:r>
                        <a:rPr lang="en-US" sz="1800" b="1" kern="1200" dirty="0" err="1" smtClean="0"/>
                        <a:t>acs2008_3yr</a:t>
                      </a:r>
                      <a:endParaRPr lang="en-US" sz="1800" b="1"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err="1" smtClean="0"/>
                        <a:t>econ2004</a:t>
                      </a:r>
                      <a:endParaRPr lang="en-US" sz="1800" b="1" kern="1200" dirty="0">
                        <a:solidFill>
                          <a:schemeClr val="tx1"/>
                        </a:solidFill>
                        <a:latin typeface="+mn-lt"/>
                        <a:ea typeface="+mn-ea"/>
                        <a:cs typeface="+mn-cs"/>
                      </a:endParaRPr>
                    </a:p>
                  </a:txBody>
                  <a:tcPr/>
                </a:tc>
                <a:tc>
                  <a:txBody>
                    <a:bodyPr/>
                    <a:lstStyle/>
                    <a:p>
                      <a:r>
                        <a:rPr lang="en-US" b="1" dirty="0" err="1" smtClean="0">
                          <a:solidFill>
                            <a:srgbClr val="00B050"/>
                          </a:solidFill>
                        </a:rPr>
                        <a:t>plmap</a:t>
                      </a:r>
                      <a:endParaRPr lang="en-US" b="1" dirty="0">
                        <a:solidFill>
                          <a:srgbClr val="00B050"/>
                        </a:solidFill>
                      </a:endParaRPr>
                    </a:p>
                  </a:txBody>
                  <a:tcPr/>
                </a:tc>
              </a:tr>
              <a:tr h="370840">
                <a:tc>
                  <a:txBody>
                    <a:bodyPr/>
                    <a:lstStyle/>
                    <a:p>
                      <a:pPr marL="0" algn="l" defTabSz="914400" rtl="0" eaLnBrk="1" latinLnBrk="0" hangingPunct="1"/>
                      <a:r>
                        <a:rPr lang="en-US" sz="1800" b="1" kern="1200" dirty="0" err="1" smtClean="0"/>
                        <a:t>acs</a:t>
                      </a:r>
                      <a:endParaRPr lang="en-US" sz="1800" b="1"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err="1" smtClean="0"/>
                        <a:t>acs2009_1yr</a:t>
                      </a:r>
                      <a:endParaRPr lang="en-US" sz="1800" b="1"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err="1" smtClean="0"/>
                        <a:t>econ2005</a:t>
                      </a:r>
                      <a:endParaRPr lang="en-US" sz="1800" b="1" kern="1200" dirty="0">
                        <a:solidFill>
                          <a:schemeClr val="tx1"/>
                        </a:solidFill>
                        <a:latin typeface="+mn-lt"/>
                        <a:ea typeface="+mn-ea"/>
                        <a:cs typeface="+mn-cs"/>
                      </a:endParaRPr>
                    </a:p>
                  </a:txBody>
                  <a:tcPr/>
                </a:tc>
                <a:tc>
                  <a:txBody>
                    <a:bodyPr/>
                    <a:lstStyle/>
                    <a:p>
                      <a:r>
                        <a:rPr lang="en-US" b="1" dirty="0" smtClean="0">
                          <a:solidFill>
                            <a:srgbClr val="00B050"/>
                          </a:solidFill>
                        </a:rPr>
                        <a:t>pop</a:t>
                      </a:r>
                      <a:endParaRPr lang="en-US" b="1" dirty="0">
                        <a:solidFill>
                          <a:srgbClr val="00B050"/>
                        </a:solidFill>
                      </a:endParaRPr>
                    </a:p>
                  </a:txBody>
                  <a:tcPr/>
                </a:tc>
              </a:tr>
              <a:tr h="370840">
                <a:tc>
                  <a:txBody>
                    <a:bodyPr/>
                    <a:lstStyle/>
                    <a:p>
                      <a:pPr marL="0" algn="l" defTabSz="914400" rtl="0" eaLnBrk="1" latinLnBrk="0" hangingPunct="1"/>
                      <a:r>
                        <a:rPr lang="en-US" sz="1800" b="1" kern="1200" dirty="0" err="1" smtClean="0"/>
                        <a:t>acs2002</a:t>
                      </a:r>
                      <a:endParaRPr lang="en-US" sz="1800" b="1"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err="1" smtClean="0"/>
                        <a:t>acs2009_3yr</a:t>
                      </a:r>
                      <a:endParaRPr lang="en-US" sz="1800" b="1"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err="1" smtClean="0"/>
                        <a:t>econ2006</a:t>
                      </a:r>
                      <a:endParaRPr lang="en-US" sz="1800" b="1" kern="1200" dirty="0">
                        <a:solidFill>
                          <a:schemeClr val="tx1"/>
                        </a:solidFill>
                        <a:latin typeface="+mn-lt"/>
                        <a:ea typeface="+mn-ea"/>
                        <a:cs typeface="+mn-cs"/>
                      </a:endParaRPr>
                    </a:p>
                  </a:txBody>
                  <a:tcPr/>
                </a:tc>
                <a:tc>
                  <a:txBody>
                    <a:bodyPr/>
                    <a:lstStyle/>
                    <a:p>
                      <a:r>
                        <a:rPr lang="en-US" b="1" dirty="0" err="1" smtClean="0"/>
                        <a:t>prod2</a:t>
                      </a:r>
                      <a:endParaRPr lang="en-US" b="1" dirty="0"/>
                    </a:p>
                  </a:txBody>
                  <a:tcPr/>
                </a:tc>
              </a:tr>
              <a:tr h="370840">
                <a:tc>
                  <a:txBody>
                    <a:bodyPr/>
                    <a:lstStyle/>
                    <a:p>
                      <a:pPr marL="0" algn="l" defTabSz="914400" rtl="0" eaLnBrk="1" latinLnBrk="0" hangingPunct="1"/>
                      <a:r>
                        <a:rPr lang="en-US" sz="1800" b="1" kern="1200" dirty="0" err="1" smtClean="0"/>
                        <a:t>acs2003</a:t>
                      </a:r>
                      <a:endParaRPr lang="en-US" sz="1800" b="1"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err="1" smtClean="0"/>
                        <a:t>acs2009_5yr</a:t>
                      </a:r>
                      <a:endParaRPr lang="en-US" sz="1800" b="1"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err="1" smtClean="0"/>
                        <a:t>econ2007</a:t>
                      </a:r>
                      <a:endParaRPr lang="en-US" sz="1800" b="1" kern="1200" dirty="0">
                        <a:solidFill>
                          <a:schemeClr val="tx1"/>
                        </a:solidFill>
                        <a:latin typeface="+mn-lt"/>
                        <a:ea typeface="+mn-ea"/>
                        <a:cs typeface="+mn-cs"/>
                      </a:endParaRPr>
                    </a:p>
                  </a:txBody>
                  <a:tcPr/>
                </a:tc>
                <a:tc>
                  <a:txBody>
                    <a:bodyPr/>
                    <a:lstStyle/>
                    <a:p>
                      <a:r>
                        <a:rPr lang="en-US" b="1" dirty="0" smtClean="0">
                          <a:solidFill>
                            <a:srgbClr val="00B050"/>
                          </a:solidFill>
                        </a:rPr>
                        <a:t>pub</a:t>
                      </a:r>
                      <a:endParaRPr lang="en-US" b="1" dirty="0">
                        <a:solidFill>
                          <a:srgbClr val="00B050"/>
                        </a:solidFill>
                      </a:endParaRPr>
                    </a:p>
                  </a:txBody>
                  <a:tcPr/>
                </a:tc>
              </a:tr>
              <a:tr h="370840">
                <a:tc>
                  <a:txBody>
                    <a:bodyPr/>
                    <a:lstStyle/>
                    <a:p>
                      <a:pPr marL="0" algn="l" defTabSz="914400" rtl="0" eaLnBrk="1" latinLnBrk="0" hangingPunct="1"/>
                      <a:r>
                        <a:rPr lang="en-US" sz="1800" b="1" kern="1200" dirty="0" err="1" smtClean="0"/>
                        <a:t>acs2004</a:t>
                      </a:r>
                      <a:endParaRPr lang="en-US" sz="1800" b="1"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err="1" smtClean="0"/>
                        <a:t>acs_special_tabs</a:t>
                      </a:r>
                      <a:endParaRPr lang="en-US" sz="1800" b="1"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err="1" smtClean="0"/>
                        <a:t>econ2008</a:t>
                      </a:r>
                      <a:endParaRPr lang="en-US" sz="1800" b="1" kern="1200" dirty="0">
                        <a:solidFill>
                          <a:schemeClr val="tx1"/>
                        </a:solidFill>
                        <a:latin typeface="+mn-lt"/>
                        <a:ea typeface="+mn-ea"/>
                        <a:cs typeface="+mn-cs"/>
                      </a:endParaRPr>
                    </a:p>
                  </a:txBody>
                  <a:tcPr/>
                </a:tc>
                <a:tc>
                  <a:txBody>
                    <a:bodyPr/>
                    <a:lstStyle/>
                    <a:p>
                      <a:r>
                        <a:rPr lang="en-US" b="1" dirty="0" smtClean="0">
                          <a:solidFill>
                            <a:srgbClr val="00B050"/>
                          </a:solidFill>
                        </a:rPr>
                        <a:t>retail</a:t>
                      </a:r>
                      <a:endParaRPr lang="en-US" b="1" dirty="0">
                        <a:solidFill>
                          <a:srgbClr val="00B050"/>
                        </a:solidFill>
                      </a:endParaRPr>
                    </a:p>
                  </a:txBody>
                  <a:tcPr/>
                </a:tc>
              </a:tr>
              <a:tr h="370840">
                <a:tc>
                  <a:txBody>
                    <a:bodyPr/>
                    <a:lstStyle/>
                    <a:p>
                      <a:pPr marL="0" algn="l" defTabSz="914400" rtl="0" eaLnBrk="1" latinLnBrk="0" hangingPunct="1"/>
                      <a:r>
                        <a:rPr lang="en-US" sz="1800" b="1" kern="1200" dirty="0" err="1" smtClean="0"/>
                        <a:t>acs2005</a:t>
                      </a:r>
                      <a:endParaRPr lang="en-US" sz="1800" b="1"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err="1" smtClean="0"/>
                        <a:t>census_1980</a:t>
                      </a:r>
                      <a:endParaRPr lang="en-US" sz="1800" b="1"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err="1" smtClean="0"/>
                        <a:t>econ2009</a:t>
                      </a:r>
                      <a:endParaRPr lang="en-US" sz="1800" b="1" kern="1200" dirty="0">
                        <a:solidFill>
                          <a:schemeClr val="tx1"/>
                        </a:solidFill>
                        <a:latin typeface="+mn-lt"/>
                        <a:ea typeface="+mn-ea"/>
                        <a:cs typeface="+mn-cs"/>
                      </a:endParaRPr>
                    </a:p>
                  </a:txBody>
                  <a:tcPr/>
                </a:tc>
                <a:tc>
                  <a:txBody>
                    <a:bodyPr/>
                    <a:lstStyle/>
                    <a:p>
                      <a:r>
                        <a:rPr lang="en-US" b="1" dirty="0" smtClean="0">
                          <a:solidFill>
                            <a:srgbClr val="00B050"/>
                          </a:solidFill>
                        </a:rPr>
                        <a:t>services</a:t>
                      </a:r>
                      <a:endParaRPr lang="en-US" b="1" dirty="0">
                        <a:solidFill>
                          <a:srgbClr val="00B050"/>
                        </a:solidFill>
                      </a:endParaRPr>
                    </a:p>
                  </a:txBody>
                  <a:tcPr/>
                </a:tc>
              </a:tr>
              <a:tr h="370840">
                <a:tc>
                  <a:txBody>
                    <a:bodyPr/>
                    <a:lstStyle/>
                    <a:p>
                      <a:pPr marL="0" algn="l" defTabSz="914400" rtl="0" eaLnBrk="1" latinLnBrk="0" hangingPunct="1"/>
                      <a:r>
                        <a:rPr lang="en-US" sz="1800" b="1" kern="1200" dirty="0" err="1" smtClean="0"/>
                        <a:t>acs2005_2007_3yr</a:t>
                      </a:r>
                      <a:endParaRPr lang="en-US" sz="1800" b="1"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err="1" smtClean="0"/>
                        <a:t>census_1990</a:t>
                      </a:r>
                      <a:endParaRPr lang="en-US" sz="1800" b="1"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err="1" smtClean="0"/>
                        <a:t>econ2010</a:t>
                      </a:r>
                      <a:endParaRPr lang="en-US" sz="1800" b="1" kern="1200" dirty="0">
                        <a:solidFill>
                          <a:schemeClr val="tx1"/>
                        </a:solidFill>
                        <a:latin typeface="+mn-lt"/>
                        <a:ea typeface="+mn-ea"/>
                        <a:cs typeface="+mn-cs"/>
                      </a:endParaRPr>
                    </a:p>
                  </a:txBody>
                  <a:tcPr/>
                </a:tc>
                <a:tc>
                  <a:txBody>
                    <a:bodyPr/>
                    <a:lstStyle/>
                    <a:p>
                      <a:r>
                        <a:rPr lang="en-US" b="1" dirty="0" err="1" smtClean="0">
                          <a:solidFill>
                            <a:srgbClr val="00B050"/>
                          </a:solidFill>
                        </a:rPr>
                        <a:t>tms_data</a:t>
                      </a:r>
                      <a:endParaRPr lang="en-US" b="1" dirty="0">
                        <a:solidFill>
                          <a:srgbClr val="00B050"/>
                        </a:solidFill>
                      </a:endParaRPr>
                    </a:p>
                  </a:txBody>
                  <a:tcPr/>
                </a:tc>
              </a:tr>
              <a:tr h="370840">
                <a:tc>
                  <a:txBody>
                    <a:bodyPr/>
                    <a:lstStyle/>
                    <a:p>
                      <a:pPr marL="0" algn="l" defTabSz="914400" rtl="0" eaLnBrk="1" latinLnBrk="0" hangingPunct="1"/>
                      <a:r>
                        <a:rPr lang="en-US" sz="1800" b="1" kern="1200" dirty="0" err="1" smtClean="0"/>
                        <a:t>acs2005-2009_5yr</a:t>
                      </a:r>
                      <a:endParaRPr lang="en-US" sz="1800" b="1"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err="1" smtClean="0"/>
                        <a:t>census_2000</a:t>
                      </a:r>
                      <a:endParaRPr lang="en-US" sz="1800" b="1" kern="1200" dirty="0">
                        <a:solidFill>
                          <a:schemeClr val="tx1"/>
                        </a:solidFill>
                        <a:latin typeface="+mn-lt"/>
                        <a:ea typeface="+mn-ea"/>
                        <a:cs typeface="+mn-cs"/>
                      </a:endParaRPr>
                    </a:p>
                  </a:txBody>
                  <a:tcPr/>
                </a:tc>
                <a:tc>
                  <a:txBody>
                    <a:bodyPr/>
                    <a:lstStyle/>
                    <a:p>
                      <a:r>
                        <a:rPr lang="en-US" b="1" dirty="0" smtClean="0">
                          <a:solidFill>
                            <a:srgbClr val="00B050"/>
                          </a:solidFill>
                        </a:rPr>
                        <a:t>geo</a:t>
                      </a:r>
                      <a:endParaRPr lang="en-US" b="1" dirty="0">
                        <a:solidFill>
                          <a:srgbClr val="00B050"/>
                        </a:solidFill>
                      </a:endParaRPr>
                    </a:p>
                  </a:txBody>
                  <a:tcPr/>
                </a:tc>
                <a:tc>
                  <a:txBody>
                    <a:bodyPr/>
                    <a:lstStyle/>
                    <a:p>
                      <a:r>
                        <a:rPr lang="en-US" b="1" dirty="0" smtClean="0">
                          <a:solidFill>
                            <a:srgbClr val="00B050"/>
                          </a:solidFill>
                        </a:rPr>
                        <a:t>video</a:t>
                      </a:r>
                      <a:endParaRPr lang="en-US" b="1" dirty="0">
                        <a:solidFill>
                          <a:srgbClr val="00B050"/>
                        </a:solidFill>
                      </a:endParaRPr>
                    </a:p>
                  </a:txBody>
                  <a:tcPr/>
                </a:tc>
              </a:tr>
              <a:tr h="370840">
                <a:tc>
                  <a:txBody>
                    <a:bodyPr/>
                    <a:lstStyle/>
                    <a:p>
                      <a:pPr marL="0" algn="l" defTabSz="914400" rtl="0" eaLnBrk="1" latinLnBrk="0" hangingPunct="1"/>
                      <a:r>
                        <a:rPr lang="en-US" sz="1800" b="1" kern="1200" dirty="0" err="1" smtClean="0"/>
                        <a:t>acs2006</a:t>
                      </a:r>
                      <a:endParaRPr lang="en-US" sz="1800" b="1"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err="1" smtClean="0"/>
                        <a:t>census_2010</a:t>
                      </a:r>
                      <a:endParaRPr lang="en-US" sz="1800" b="1" kern="1200" dirty="0">
                        <a:solidFill>
                          <a:schemeClr val="tx1"/>
                        </a:solidFill>
                        <a:latin typeface="+mn-lt"/>
                        <a:ea typeface="+mn-ea"/>
                        <a:cs typeface="+mn-cs"/>
                      </a:endParaRPr>
                    </a:p>
                  </a:txBody>
                  <a:tcPr/>
                </a:tc>
                <a:tc>
                  <a:txBody>
                    <a:bodyPr/>
                    <a:lstStyle/>
                    <a:p>
                      <a:r>
                        <a:rPr lang="en-US" b="1" dirty="0" err="1" smtClean="0"/>
                        <a:t>govs</a:t>
                      </a:r>
                      <a:endParaRPr lang="en-US" b="1" dirty="0"/>
                    </a:p>
                  </a:txBody>
                  <a:tcPr/>
                </a:tc>
                <a:tc>
                  <a:txBody>
                    <a:bodyPr/>
                    <a:lstStyle/>
                    <a:p>
                      <a:r>
                        <a:rPr lang="en-US" b="1" dirty="0" err="1" smtClean="0">
                          <a:solidFill>
                            <a:srgbClr val="00B050"/>
                          </a:solidFill>
                        </a:rPr>
                        <a:t>w3c</a:t>
                      </a:r>
                      <a:endParaRPr lang="en-US" b="1" dirty="0">
                        <a:solidFill>
                          <a:srgbClr val="00B050"/>
                        </a:solidFill>
                      </a:endParaRPr>
                    </a:p>
                  </a:txBody>
                  <a:tcPr/>
                </a:tc>
              </a:tr>
              <a:tr h="340360">
                <a:tc>
                  <a:txBody>
                    <a:bodyPr/>
                    <a:lstStyle/>
                    <a:p>
                      <a:pPr marL="0" algn="l" defTabSz="914400" rtl="0" eaLnBrk="1" latinLnBrk="0" hangingPunct="1"/>
                      <a:r>
                        <a:rPr lang="en-US" sz="1800" b="1" kern="1200" dirty="0" err="1" smtClean="0"/>
                        <a:t>acs2006_2008_3yr</a:t>
                      </a:r>
                      <a:endParaRPr lang="en-US" sz="1800" b="1" kern="1200" dirty="0">
                        <a:solidFill>
                          <a:schemeClr val="tx1"/>
                        </a:solidFill>
                        <a:latin typeface="+mn-lt"/>
                        <a:ea typeface="+mn-ea"/>
                        <a:cs typeface="+mn-cs"/>
                      </a:endParaRPr>
                    </a:p>
                  </a:txBody>
                  <a:tcPr/>
                </a:tc>
                <a:tc>
                  <a:txBody>
                    <a:bodyPr/>
                    <a:lstStyle/>
                    <a:p>
                      <a:r>
                        <a:rPr lang="en-US" b="1" dirty="0" err="1" smtClean="0">
                          <a:solidFill>
                            <a:srgbClr val="00B050"/>
                          </a:solidFill>
                        </a:rPr>
                        <a:t>ces</a:t>
                      </a:r>
                      <a:endParaRPr lang="en-US" b="1" dirty="0">
                        <a:solidFill>
                          <a:srgbClr val="00B050"/>
                        </a:solidFill>
                      </a:endParaRPr>
                    </a:p>
                  </a:txBody>
                  <a:tcPr/>
                </a:tc>
                <a:tc>
                  <a:txBody>
                    <a:bodyPr/>
                    <a:lstStyle/>
                    <a:p>
                      <a:r>
                        <a:rPr lang="en-US" b="1" dirty="0" err="1" smtClean="0">
                          <a:solidFill>
                            <a:srgbClr val="00B050"/>
                          </a:solidFill>
                        </a:rPr>
                        <a:t>hhes</a:t>
                      </a:r>
                      <a:endParaRPr lang="en-US" b="1" dirty="0">
                        <a:solidFill>
                          <a:srgbClr val="00B050"/>
                        </a:solidFill>
                      </a:endParaRPr>
                    </a:p>
                  </a:txBody>
                  <a:tcPr/>
                </a:tc>
                <a:tc>
                  <a:txBody>
                    <a:bodyPr/>
                    <a:lstStyle/>
                    <a:p>
                      <a:r>
                        <a:rPr lang="en-US" b="1" dirty="0" smtClean="0">
                          <a:solidFill>
                            <a:srgbClr val="00B050"/>
                          </a:solidFill>
                        </a:rPr>
                        <a:t>wholesale</a:t>
                      </a:r>
                      <a:endParaRPr lang="en-US" b="1" dirty="0">
                        <a:solidFill>
                          <a:srgbClr val="00B050"/>
                        </a:solidFill>
                      </a:endParaRPr>
                    </a:p>
                  </a:txBody>
                  <a:tcPr/>
                </a:tc>
              </a:tr>
              <a:tr h="370840">
                <a:tc>
                  <a:txBody>
                    <a:bodyPr/>
                    <a:lstStyle/>
                    <a:p>
                      <a:pPr marL="0" algn="l" defTabSz="914400" rtl="0" eaLnBrk="1" latinLnBrk="0" hangingPunct="1"/>
                      <a:r>
                        <a:rPr lang="en-US" sz="1800" b="1" kern="1200" dirty="0" err="1" smtClean="0"/>
                        <a:t>acsS2007_1yr</a:t>
                      </a:r>
                      <a:endParaRPr lang="en-US" sz="1800" b="1" kern="120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solidFill>
                            <a:srgbClr val="00B050"/>
                          </a:solidFill>
                        </a:rPr>
                        <a:t>dadso</a:t>
                      </a:r>
                      <a:endParaRPr lang="en-US" b="1" dirty="0" smtClean="0">
                        <a:solidFill>
                          <a:srgbClr val="00B050"/>
                        </a:solidFill>
                      </a:endParaRPr>
                    </a:p>
                  </a:txBody>
                  <a:tcPr/>
                </a:tc>
                <a:tc>
                  <a:txBody>
                    <a:bodyPr/>
                    <a:lstStyle/>
                    <a:p>
                      <a:r>
                        <a:rPr lang="en-US" b="1" dirty="0" err="1" smtClean="0">
                          <a:solidFill>
                            <a:srgbClr val="00B050"/>
                          </a:solidFill>
                        </a:rPr>
                        <a:t>lehd</a:t>
                      </a:r>
                      <a:endParaRPr lang="en-US" b="1" dirty="0">
                        <a:solidFill>
                          <a:srgbClr val="00B050"/>
                        </a:solidFill>
                      </a:endParaRPr>
                    </a:p>
                  </a:txBody>
                  <a:tcPr/>
                </a:tc>
                <a:tc>
                  <a:txBody>
                    <a:bodyPr/>
                    <a:lstStyle/>
                    <a:p>
                      <a:r>
                        <a:rPr lang="en-US" b="1" dirty="0" smtClean="0">
                          <a:solidFill>
                            <a:schemeClr val="tx1"/>
                          </a:solidFill>
                        </a:rPr>
                        <a:t>USEFUL</a:t>
                      </a:r>
                      <a:endParaRPr lang="en-US" b="1" dirty="0">
                        <a:solidFill>
                          <a:schemeClr val="tx1"/>
                        </a:solidFill>
                      </a:endParaRPr>
                    </a:p>
                  </a:txBody>
                  <a:tcPr>
                    <a:solidFill>
                      <a:schemeClr val="accent6">
                        <a:lumMod val="60000"/>
                        <a:lumOff val="40000"/>
                      </a:schemeClr>
                    </a:solidFill>
                  </a:tcPr>
                </a:tc>
              </a:tr>
              <a:tr h="436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err="1" smtClean="0"/>
                        <a:t>acs2007_3yr</a:t>
                      </a:r>
                      <a:endParaRPr lang="en-US" sz="1800" b="1"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smtClean="0"/>
                        <a:t>econ</a:t>
                      </a:r>
                      <a:endParaRPr lang="en-US" sz="1800" b="1" kern="1200" dirty="0">
                        <a:solidFill>
                          <a:schemeClr val="tx1"/>
                        </a:solidFill>
                        <a:latin typeface="+mn-lt"/>
                        <a:ea typeface="+mn-ea"/>
                        <a:cs typeface="+mn-cs"/>
                      </a:endParaRPr>
                    </a:p>
                  </a:txBody>
                  <a:tcPr/>
                </a:tc>
                <a:tc>
                  <a:txBody>
                    <a:bodyPr/>
                    <a:lstStyle/>
                    <a:p>
                      <a:r>
                        <a:rPr lang="en-US" b="1" dirty="0" err="1" smtClean="0">
                          <a:solidFill>
                            <a:srgbClr val="00B050"/>
                          </a:solidFill>
                        </a:rPr>
                        <a:t>lost+found</a:t>
                      </a:r>
                      <a:endParaRPr lang="en-US" b="1" dirty="0">
                        <a:solidFill>
                          <a:srgbClr val="00B050"/>
                        </a:solidFill>
                      </a:endParaRPr>
                    </a:p>
                  </a:txBody>
                  <a:tcPr/>
                </a:tc>
                <a:tc>
                  <a:txBody>
                    <a:bodyPr/>
                    <a:lstStyle/>
                    <a:p>
                      <a:r>
                        <a:rPr lang="en-US" b="1" dirty="0" smtClean="0">
                          <a:solidFill>
                            <a:srgbClr val="00B050"/>
                          </a:solidFill>
                        </a:rPr>
                        <a:t>NOT SO MUCH</a:t>
                      </a:r>
                      <a:endParaRPr lang="en-US" b="1" dirty="0">
                        <a:solidFill>
                          <a:srgbClr val="00B050"/>
                        </a:solidFill>
                      </a:endParaRPr>
                    </a:p>
                  </a:txBody>
                  <a:tcPr>
                    <a:solidFill>
                      <a:schemeClr val="accent6">
                        <a:lumMod val="60000"/>
                        <a:lumOff val="40000"/>
                      </a:schemeClr>
                    </a:solidFill>
                  </a:tcPr>
                </a:tc>
              </a:tr>
              <a:tr h="370840">
                <a:tc>
                  <a:txBody>
                    <a:bodyPr/>
                    <a:lstStyle/>
                    <a:p>
                      <a:pPr marL="0" algn="l" defTabSz="914400" rtl="0" eaLnBrk="1" latinLnBrk="0" hangingPunct="1"/>
                      <a:r>
                        <a:rPr lang="en-US" sz="1800" b="1" kern="1200" dirty="0" err="1" smtClean="0"/>
                        <a:t>acs2007_2009_3yr</a:t>
                      </a:r>
                      <a:endParaRPr lang="en-US" sz="1800" b="1"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err="1" smtClean="0"/>
                        <a:t>econ2002</a:t>
                      </a:r>
                      <a:endParaRPr lang="en-US" sz="1800" b="1" kern="1200" dirty="0">
                        <a:solidFill>
                          <a:schemeClr val="tx1"/>
                        </a:solidFill>
                        <a:latin typeface="+mn-lt"/>
                        <a:ea typeface="+mn-ea"/>
                        <a:cs typeface="+mn-cs"/>
                      </a:endParaRPr>
                    </a:p>
                  </a:txBody>
                  <a:tcPr/>
                </a:tc>
                <a:tc>
                  <a:txBody>
                    <a:bodyPr/>
                    <a:lstStyle/>
                    <a:p>
                      <a:r>
                        <a:rPr lang="en-US" b="1" dirty="0" smtClean="0">
                          <a:solidFill>
                            <a:srgbClr val="00B050"/>
                          </a:solidFill>
                        </a:rPr>
                        <a:t>manufacturing</a:t>
                      </a:r>
                      <a:endParaRPr lang="en-US" b="1" dirty="0">
                        <a:solidFill>
                          <a:srgbClr val="00B050"/>
                        </a:solidFill>
                      </a:endParaRPr>
                    </a:p>
                  </a:txBody>
                  <a:tcPr/>
                </a:tc>
                <a:tc>
                  <a:txBody>
                    <a:bodyPr/>
                    <a:lstStyle/>
                    <a:p>
                      <a:endParaRPr lang="en-US" b="1" dirty="0"/>
                    </a:p>
                  </a:txBody>
                  <a:tcPr/>
                </a:tc>
              </a:tr>
            </a:tbl>
          </a:graphicData>
        </a:graphic>
      </p:graphicFrame>
      <p:sp>
        <p:nvSpPr>
          <p:cNvPr id="5" name="Slide Number Placeholder 4"/>
          <p:cNvSpPr>
            <a:spLocks noGrp="1"/>
          </p:cNvSpPr>
          <p:nvPr>
            <p:ph type="sldNum" sz="quarter" idx="12"/>
          </p:nvPr>
        </p:nvSpPr>
        <p:spPr/>
        <p:txBody>
          <a:bodyPr/>
          <a:lstStyle/>
          <a:p>
            <a:pPr>
              <a:defRPr/>
            </a:pPr>
            <a:fld id="{D7F39C80-CB9A-4032-AC4D-A93322484D5D}"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r>
              <a:rPr lang="en-US" dirty="0" smtClean="0"/>
              <a:t>Now, Learn Your Way Around That In 45 Minutes or Less</a:t>
            </a:r>
            <a:endParaRPr lang="en-US" dirty="0"/>
          </a:p>
        </p:txBody>
      </p:sp>
      <p:pic>
        <p:nvPicPr>
          <p:cNvPr id="1028" name="Picture 4" descr="http://goodbadandugly2.files.wordpress.com/2008/11/crazy.jpg"/>
          <p:cNvPicPr>
            <a:picLocks noChangeAspect="1" noChangeArrowheads="1"/>
          </p:cNvPicPr>
          <p:nvPr/>
        </p:nvPicPr>
        <p:blipFill>
          <a:blip r:embed="rId3" cstate="print"/>
          <a:srcRect/>
          <a:stretch>
            <a:fillRect/>
          </a:stretch>
        </p:blipFill>
        <p:spPr bwMode="auto">
          <a:xfrm>
            <a:off x="1828800" y="1905000"/>
            <a:ext cx="5504155" cy="3657600"/>
          </a:xfrm>
          <a:prstGeom prst="rect">
            <a:avLst/>
          </a:prstGeom>
          <a:noFill/>
        </p:spPr>
      </p:pic>
      <p:sp>
        <p:nvSpPr>
          <p:cNvPr id="4" name="Slide Number Placeholder 3"/>
          <p:cNvSpPr>
            <a:spLocks noGrp="1"/>
          </p:cNvSpPr>
          <p:nvPr>
            <p:ph type="sldNum" sz="quarter" idx="12"/>
          </p:nvPr>
        </p:nvSpPr>
        <p:spPr/>
        <p:txBody>
          <a:bodyPr/>
          <a:lstStyle/>
          <a:p>
            <a:pPr>
              <a:defRPr/>
            </a:pPr>
            <a:fld id="{D7F39C80-CB9A-4032-AC4D-A93322484D5D}"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r>
              <a:rPr lang="en-US" dirty="0" smtClean="0"/>
              <a:t>Finding Your Way</a:t>
            </a:r>
            <a:endParaRPr lang="en-US" dirty="0"/>
          </a:p>
        </p:txBody>
      </p:sp>
      <p:sp>
        <p:nvSpPr>
          <p:cNvPr id="3" name="Content Placeholder 2"/>
          <p:cNvSpPr>
            <a:spLocks noGrp="1"/>
          </p:cNvSpPr>
          <p:nvPr>
            <p:ph idx="4294967295"/>
          </p:nvPr>
        </p:nvSpPr>
        <p:spPr>
          <a:xfrm>
            <a:off x="457200" y="1600200"/>
            <a:ext cx="8229600" cy="4525963"/>
          </a:xfrm>
        </p:spPr>
        <p:txBody>
          <a:bodyPr/>
          <a:lstStyle/>
          <a:p>
            <a:pPr algn="ctr">
              <a:buNone/>
            </a:pPr>
            <a:endParaRPr lang="en-US" sz="2000" dirty="0" smtClean="0"/>
          </a:p>
          <a:p>
            <a:pPr algn="ctr">
              <a:buNone/>
            </a:pPr>
            <a:r>
              <a:rPr lang="en-US" sz="4800" dirty="0" smtClean="0"/>
              <a:t>An Example Using American Community Survey</a:t>
            </a:r>
            <a:endParaRPr lang="en-US" sz="4800" dirty="0"/>
          </a:p>
        </p:txBody>
      </p:sp>
      <p:pic>
        <p:nvPicPr>
          <p:cNvPr id="11266" name="Picture 2" descr="http://www.trbcensus.com/graphics/acslogo.gif"/>
          <p:cNvPicPr>
            <a:picLocks noChangeAspect="1" noChangeArrowheads="1"/>
          </p:cNvPicPr>
          <p:nvPr/>
        </p:nvPicPr>
        <p:blipFill>
          <a:blip r:embed="rId3" cstate="print"/>
          <a:srcRect/>
          <a:stretch>
            <a:fillRect/>
          </a:stretch>
        </p:blipFill>
        <p:spPr bwMode="auto">
          <a:xfrm>
            <a:off x="2819400" y="3962400"/>
            <a:ext cx="3524250" cy="1314450"/>
          </a:xfrm>
          <a:prstGeom prst="rect">
            <a:avLst/>
          </a:prstGeom>
          <a:noFill/>
        </p:spPr>
      </p:pic>
      <p:sp>
        <p:nvSpPr>
          <p:cNvPr id="5" name="Slide Number Placeholder 4"/>
          <p:cNvSpPr>
            <a:spLocks noGrp="1"/>
          </p:cNvSpPr>
          <p:nvPr>
            <p:ph type="sldNum" sz="quarter" idx="12"/>
          </p:nvPr>
        </p:nvSpPr>
        <p:spPr/>
        <p:txBody>
          <a:bodyPr/>
          <a:lstStyle/>
          <a:p>
            <a:pPr>
              <a:defRPr/>
            </a:pPr>
            <a:fld id="{D7F39C80-CB9A-4032-AC4D-A93322484D5D}"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Start With The Documentation</a:t>
            </a:r>
            <a:endParaRPr lang="en-US" dirty="0"/>
          </a:p>
        </p:txBody>
      </p:sp>
      <p:sp>
        <p:nvSpPr>
          <p:cNvPr id="3" name="Content Placeholder 2"/>
          <p:cNvSpPr>
            <a:spLocks noGrp="1"/>
          </p:cNvSpPr>
          <p:nvPr>
            <p:ph idx="4294967295"/>
          </p:nvPr>
        </p:nvSpPr>
        <p:spPr>
          <a:xfrm>
            <a:off x="0" y="1600200"/>
            <a:ext cx="8229600" cy="4525963"/>
          </a:xfrm>
        </p:spPr>
        <p:txBody>
          <a:bodyPr/>
          <a:lstStyle/>
          <a:p>
            <a:r>
              <a:rPr lang="en-US" dirty="0" smtClean="0"/>
              <a:t>Look for key words in file </a:t>
            </a:r>
            <a:r>
              <a:rPr lang="en-US" dirty="0" smtClean="0"/>
              <a:t>names</a:t>
            </a:r>
          </a:p>
          <a:p>
            <a:r>
              <a:rPr lang="en-US" dirty="0" smtClean="0"/>
              <a:t>Here are some hints (not exhaustive list)</a:t>
            </a:r>
            <a:r>
              <a:rPr lang="en-US" dirty="0" smtClean="0"/>
              <a:t>:</a:t>
            </a:r>
            <a:endParaRPr lang="en-US" dirty="0" smtClean="0"/>
          </a:p>
          <a:p>
            <a:pPr lvl="1"/>
            <a:r>
              <a:rPr lang="en-US" dirty="0" smtClean="0"/>
              <a:t>Methodology</a:t>
            </a:r>
          </a:p>
          <a:p>
            <a:pPr lvl="1"/>
            <a:r>
              <a:rPr lang="en-US" dirty="0" smtClean="0"/>
              <a:t>README</a:t>
            </a:r>
          </a:p>
          <a:p>
            <a:pPr lvl="1"/>
            <a:r>
              <a:rPr lang="en-US" dirty="0" smtClean="0"/>
              <a:t>Note</a:t>
            </a:r>
          </a:p>
          <a:p>
            <a:pPr lvl="1"/>
            <a:r>
              <a:rPr lang="en-US" dirty="0" err="1" smtClean="0"/>
              <a:t>Datadict</a:t>
            </a:r>
            <a:r>
              <a:rPr lang="en-US" dirty="0" smtClean="0"/>
              <a:t> (data dictionary)</a:t>
            </a:r>
          </a:p>
          <a:p>
            <a:pPr lvl="1"/>
            <a:r>
              <a:rPr lang="en-US" dirty="0" err="1" smtClean="0"/>
              <a:t>Help_guide</a:t>
            </a:r>
            <a:endParaRPr lang="en-US" dirty="0" smtClean="0"/>
          </a:p>
          <a:p>
            <a:pPr lvl="1"/>
            <a:r>
              <a:rPr lang="en-US" dirty="0" err="1" smtClean="0"/>
              <a:t>TableShells</a:t>
            </a:r>
            <a:endParaRPr lang="en-US" dirty="0" smtClean="0"/>
          </a:p>
          <a:p>
            <a:pPr lvl="1"/>
            <a:r>
              <a:rPr lang="en-US" dirty="0" err="1" smtClean="0"/>
              <a:t>TechDoc</a:t>
            </a:r>
            <a:endParaRPr lang="en-US" dirty="0"/>
          </a:p>
        </p:txBody>
      </p:sp>
      <p:sp>
        <p:nvSpPr>
          <p:cNvPr id="4" name="Slide Number Placeholder 3"/>
          <p:cNvSpPr>
            <a:spLocks noGrp="1"/>
          </p:cNvSpPr>
          <p:nvPr>
            <p:ph type="sldNum" sz="quarter" idx="12"/>
          </p:nvPr>
        </p:nvSpPr>
        <p:spPr/>
        <p:txBody>
          <a:bodyPr/>
          <a:lstStyle/>
          <a:p>
            <a:pPr>
              <a:defRPr/>
            </a:pPr>
            <a:fld id="{D7F39C80-CB9A-4032-AC4D-A93322484D5D}"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Pick a Data Set From FTP Site</a:t>
            </a:r>
            <a:endParaRPr lang="en-US" dirty="0"/>
          </a:p>
        </p:txBody>
      </p:sp>
      <p:sp>
        <p:nvSpPr>
          <p:cNvPr id="9" name="Content Placeholder 2"/>
          <p:cNvSpPr>
            <a:spLocks noGrp="1"/>
          </p:cNvSpPr>
          <p:nvPr>
            <p:ph idx="4294967295"/>
          </p:nvPr>
        </p:nvSpPr>
        <p:spPr>
          <a:xfrm>
            <a:off x="5867400" y="1981200"/>
            <a:ext cx="3276600" cy="4495800"/>
          </a:xfrm>
        </p:spPr>
        <p:txBody>
          <a:bodyPr/>
          <a:lstStyle/>
          <a:p>
            <a:r>
              <a:rPr lang="en-US" dirty="0" smtClean="0"/>
              <a:t>Let’s look at the American Community Survey 2005-2009 5 year dataset</a:t>
            </a:r>
            <a:endParaRPr lang="en-US" dirty="0"/>
          </a:p>
        </p:txBody>
      </p:sp>
      <p:pic>
        <p:nvPicPr>
          <p:cNvPr id="1027" name="Picture 3"/>
          <p:cNvPicPr>
            <a:picLocks noChangeAspect="1" noChangeArrowheads="1"/>
          </p:cNvPicPr>
          <p:nvPr/>
        </p:nvPicPr>
        <p:blipFill>
          <a:blip r:embed="rId3" cstate="print"/>
          <a:srcRect t="12186" r="69464" b="33472"/>
          <a:stretch>
            <a:fillRect/>
          </a:stretch>
        </p:blipFill>
        <p:spPr bwMode="auto">
          <a:xfrm>
            <a:off x="304800" y="1295400"/>
            <a:ext cx="4939144" cy="4724400"/>
          </a:xfrm>
          <a:prstGeom prst="rect">
            <a:avLst/>
          </a:prstGeom>
          <a:noFill/>
          <a:ln w="9525">
            <a:noFill/>
            <a:miter lim="800000"/>
            <a:headEnd/>
            <a:tailEnd/>
          </a:ln>
        </p:spPr>
      </p:pic>
      <p:sp>
        <p:nvSpPr>
          <p:cNvPr id="6" name="Oval 5"/>
          <p:cNvSpPr/>
          <p:nvPr/>
        </p:nvSpPr>
        <p:spPr>
          <a:xfrm>
            <a:off x="228600" y="4724400"/>
            <a:ext cx="2286000" cy="8382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D7F39C80-CB9A-4032-AC4D-A93322484D5D}"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Let the Digging Commence</a:t>
            </a:r>
            <a:endParaRPr lang="en-US" dirty="0"/>
          </a:p>
        </p:txBody>
      </p:sp>
      <p:sp>
        <p:nvSpPr>
          <p:cNvPr id="5" name="Content Placeholder 2"/>
          <p:cNvSpPr>
            <a:spLocks noGrp="1"/>
          </p:cNvSpPr>
          <p:nvPr>
            <p:ph idx="4294967295"/>
          </p:nvPr>
        </p:nvSpPr>
        <p:spPr>
          <a:xfrm>
            <a:off x="5715000" y="3124200"/>
            <a:ext cx="3429000" cy="1143000"/>
          </a:xfrm>
        </p:spPr>
        <p:txBody>
          <a:bodyPr/>
          <a:lstStyle/>
          <a:p>
            <a:r>
              <a:rPr lang="en-US" dirty="0" smtClean="0"/>
              <a:t>Click on prod/</a:t>
            </a:r>
          </a:p>
          <a:p>
            <a:endParaRPr lang="en-US" dirty="0"/>
          </a:p>
        </p:txBody>
      </p:sp>
      <p:pic>
        <p:nvPicPr>
          <p:cNvPr id="2050" name="Picture 2"/>
          <p:cNvPicPr>
            <a:picLocks noChangeAspect="1" noChangeArrowheads="1"/>
          </p:cNvPicPr>
          <p:nvPr/>
        </p:nvPicPr>
        <p:blipFill>
          <a:blip r:embed="rId3" cstate="print"/>
          <a:srcRect t="12003" r="67741" b="45986"/>
          <a:stretch>
            <a:fillRect/>
          </a:stretch>
        </p:blipFill>
        <p:spPr bwMode="auto">
          <a:xfrm>
            <a:off x="381000" y="1828800"/>
            <a:ext cx="4789714" cy="3352800"/>
          </a:xfrm>
          <a:prstGeom prst="rect">
            <a:avLst/>
          </a:prstGeom>
          <a:noFill/>
          <a:ln w="9525">
            <a:noFill/>
            <a:miter lim="800000"/>
            <a:headEnd/>
            <a:tailEnd/>
          </a:ln>
        </p:spPr>
      </p:pic>
      <p:sp>
        <p:nvSpPr>
          <p:cNvPr id="6" name="Oval 5"/>
          <p:cNvSpPr/>
          <p:nvPr/>
        </p:nvSpPr>
        <p:spPr>
          <a:xfrm>
            <a:off x="228600" y="3352800"/>
            <a:ext cx="1295400" cy="5334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D7F39C80-CB9A-4032-AC4D-A93322484D5D}"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Our First Nuggets</a:t>
            </a:r>
            <a:endParaRPr lang="en-US" dirty="0"/>
          </a:p>
        </p:txBody>
      </p:sp>
      <p:sp>
        <p:nvSpPr>
          <p:cNvPr id="4" name="Content Placeholder 2"/>
          <p:cNvSpPr>
            <a:spLocks noGrp="1"/>
          </p:cNvSpPr>
          <p:nvPr>
            <p:ph idx="4294967295"/>
          </p:nvPr>
        </p:nvSpPr>
        <p:spPr>
          <a:xfrm>
            <a:off x="6477000" y="1295400"/>
            <a:ext cx="2667000" cy="2209800"/>
          </a:xfrm>
        </p:spPr>
        <p:txBody>
          <a:bodyPr/>
          <a:lstStyle/>
          <a:p>
            <a:r>
              <a:rPr lang="en-US" dirty="0" smtClean="0"/>
              <a:t>You see several options for guidance</a:t>
            </a:r>
          </a:p>
          <a:p>
            <a:endParaRPr lang="en-US" dirty="0" smtClean="0"/>
          </a:p>
          <a:p>
            <a:r>
              <a:rPr lang="en-US" dirty="0" smtClean="0"/>
              <a:t>We start here with the README document</a:t>
            </a:r>
            <a:endParaRPr lang="en-US" dirty="0"/>
          </a:p>
        </p:txBody>
      </p:sp>
      <p:pic>
        <p:nvPicPr>
          <p:cNvPr id="1026" name="Picture 2"/>
          <p:cNvPicPr>
            <a:picLocks noChangeAspect="1" noChangeArrowheads="1"/>
          </p:cNvPicPr>
          <p:nvPr/>
        </p:nvPicPr>
        <p:blipFill>
          <a:blip r:embed="rId3" cstate="print"/>
          <a:srcRect t="11733" r="62162" b="36308"/>
          <a:stretch>
            <a:fillRect/>
          </a:stretch>
        </p:blipFill>
        <p:spPr bwMode="auto">
          <a:xfrm>
            <a:off x="304800" y="1524000"/>
            <a:ext cx="5471652" cy="4038600"/>
          </a:xfrm>
          <a:prstGeom prst="rect">
            <a:avLst/>
          </a:prstGeom>
          <a:noFill/>
          <a:ln w="9525">
            <a:noFill/>
            <a:miter lim="800000"/>
            <a:headEnd/>
            <a:tailEnd/>
          </a:ln>
        </p:spPr>
      </p:pic>
      <p:sp>
        <p:nvSpPr>
          <p:cNvPr id="5" name="Oval 4"/>
          <p:cNvSpPr/>
          <p:nvPr/>
        </p:nvSpPr>
        <p:spPr>
          <a:xfrm>
            <a:off x="1600200" y="3200400"/>
            <a:ext cx="533400" cy="3048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D7F39C80-CB9A-4032-AC4D-A93322484D5D}"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What The File Says</a:t>
            </a:r>
            <a:endParaRPr lang="en-US" dirty="0"/>
          </a:p>
        </p:txBody>
      </p:sp>
      <p:sp>
        <p:nvSpPr>
          <p:cNvPr id="5" name="Content Placeholder 2"/>
          <p:cNvSpPr>
            <a:spLocks noGrp="1"/>
          </p:cNvSpPr>
          <p:nvPr>
            <p:ph idx="4294967295"/>
          </p:nvPr>
        </p:nvSpPr>
        <p:spPr>
          <a:xfrm>
            <a:off x="6553200" y="2286000"/>
            <a:ext cx="2590800" cy="2209800"/>
          </a:xfrm>
        </p:spPr>
        <p:txBody>
          <a:bodyPr/>
          <a:lstStyle/>
          <a:p>
            <a:r>
              <a:rPr lang="en-US" dirty="0" smtClean="0"/>
              <a:t>You find notes that help you understand what’s included</a:t>
            </a:r>
            <a:endParaRPr lang="en-US" dirty="0"/>
          </a:p>
        </p:txBody>
      </p:sp>
      <p:pic>
        <p:nvPicPr>
          <p:cNvPr id="1026" name="Picture 2"/>
          <p:cNvPicPr>
            <a:picLocks noChangeAspect="1" noChangeArrowheads="1"/>
          </p:cNvPicPr>
          <p:nvPr/>
        </p:nvPicPr>
        <p:blipFill>
          <a:blip r:embed="rId3" cstate="print"/>
          <a:srcRect l="10698" t="25610" r="8579" b="7317"/>
          <a:stretch>
            <a:fillRect/>
          </a:stretch>
        </p:blipFill>
        <p:spPr bwMode="auto">
          <a:xfrm>
            <a:off x="228600" y="1524000"/>
            <a:ext cx="6324600" cy="4191000"/>
          </a:xfrm>
          <a:prstGeom prst="rect">
            <a:avLst/>
          </a:prstGeom>
          <a:noFill/>
          <a:ln w="9525">
            <a:solidFill>
              <a:schemeClr val="tx1"/>
            </a:solidFill>
            <a:miter lim="800000"/>
            <a:headEnd/>
            <a:tailEnd/>
          </a:ln>
        </p:spPr>
      </p:pic>
      <p:sp>
        <p:nvSpPr>
          <p:cNvPr id="4" name="Oval 3"/>
          <p:cNvSpPr/>
          <p:nvPr/>
        </p:nvSpPr>
        <p:spPr>
          <a:xfrm>
            <a:off x="457200" y="2667000"/>
            <a:ext cx="6248400" cy="27432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D7F39C80-CB9A-4032-AC4D-A93322484D5D}"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Building the Connection</a:t>
            </a:r>
            <a:endParaRPr lang="en-US" dirty="0"/>
          </a:p>
        </p:txBody>
      </p:sp>
      <p:sp>
        <p:nvSpPr>
          <p:cNvPr id="3" name="Content Placeholder 2"/>
          <p:cNvSpPr>
            <a:spLocks noGrp="1"/>
          </p:cNvSpPr>
          <p:nvPr>
            <p:ph idx="4294967295"/>
          </p:nvPr>
        </p:nvSpPr>
        <p:spPr>
          <a:xfrm>
            <a:off x="2133600" y="1341438"/>
            <a:ext cx="7010400" cy="5516562"/>
          </a:xfrm>
        </p:spPr>
        <p:txBody>
          <a:bodyPr/>
          <a:lstStyle/>
          <a:p>
            <a:pPr>
              <a:buNone/>
            </a:pPr>
            <a:r>
              <a:rPr lang="en-US" sz="2800" dirty="0" smtClean="0"/>
              <a:t>“I have always imagined that Paradise will be a kind of library.”</a:t>
            </a:r>
          </a:p>
          <a:p>
            <a:pPr marL="342900" lvl="1" indent="-342900" algn="r"/>
            <a:r>
              <a:rPr lang="en-US" sz="2400" dirty="0" smtClean="0"/>
              <a:t>Jorge Luis Borges</a:t>
            </a:r>
            <a:endParaRPr lang="en-US" sz="2400" i="1" dirty="0" smtClean="0"/>
          </a:p>
          <a:p>
            <a:pPr>
              <a:buNone/>
            </a:pPr>
            <a:endParaRPr lang="en-US" sz="2800" dirty="0" smtClean="0"/>
          </a:p>
          <a:p>
            <a:pPr>
              <a:buNone/>
            </a:pPr>
            <a:r>
              <a:rPr lang="en-US" sz="2800" dirty="0" smtClean="0"/>
              <a:t>“In your thirst for knowledge, be sure not to drown in all the information.”</a:t>
            </a:r>
          </a:p>
          <a:p>
            <a:pPr lvl="1" algn="r"/>
            <a:r>
              <a:rPr lang="en-US" sz="2400" dirty="0" smtClean="0"/>
              <a:t>Anthony J. </a:t>
            </a:r>
            <a:r>
              <a:rPr lang="en-US" sz="2400" dirty="0" err="1" smtClean="0"/>
              <a:t>D’Angelo</a:t>
            </a:r>
            <a:endParaRPr lang="en-US" sz="2400" i="1" dirty="0" smtClean="0"/>
          </a:p>
          <a:p>
            <a:pPr>
              <a:buNone/>
            </a:pPr>
            <a:endParaRPr lang="en-US" sz="2800" dirty="0" smtClean="0"/>
          </a:p>
          <a:p>
            <a:pPr>
              <a:buNone/>
            </a:pPr>
            <a:r>
              <a:rPr lang="en-US" sz="2800" dirty="0" smtClean="0"/>
              <a:t>“There are three kinds of lies…”</a:t>
            </a:r>
          </a:p>
          <a:p>
            <a:pPr lvl="1" algn="r"/>
            <a:r>
              <a:rPr lang="en-US" sz="2400" dirty="0" smtClean="0"/>
              <a:t>Benjamin Disraeli</a:t>
            </a:r>
            <a:endParaRPr lang="en-US" sz="2400" i="1" dirty="0" smtClean="0"/>
          </a:p>
          <a:p>
            <a:pPr lvl="1" algn="r"/>
            <a:endParaRPr lang="en-US" sz="2400" i="1" dirty="0"/>
          </a:p>
        </p:txBody>
      </p:sp>
      <p:sp>
        <p:nvSpPr>
          <p:cNvPr id="3074" name="AutoShape 2" descr="http://www.collegiate-empowerment.org/images/photos/tony-sm.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6" name="Picture 4" descr="http://www.collegiate-empowerment.org/images/photos/tony-sm.jpg"/>
          <p:cNvPicPr>
            <a:picLocks noChangeAspect="1" noChangeArrowheads="1"/>
          </p:cNvPicPr>
          <p:nvPr/>
        </p:nvPicPr>
        <p:blipFill>
          <a:blip r:embed="rId3" cstate="print"/>
          <a:srcRect/>
          <a:stretch>
            <a:fillRect/>
          </a:stretch>
        </p:blipFill>
        <p:spPr bwMode="auto">
          <a:xfrm>
            <a:off x="304800" y="3104444"/>
            <a:ext cx="990600" cy="1467556"/>
          </a:xfrm>
          <a:prstGeom prst="rect">
            <a:avLst/>
          </a:prstGeom>
          <a:noFill/>
        </p:spPr>
      </p:pic>
      <p:pic>
        <p:nvPicPr>
          <p:cNvPr id="3084" name="Picture 12" descr="http://www.jamessmithnoelcollection.org/images/benjamin%20disraeli.jpg"/>
          <p:cNvPicPr>
            <a:picLocks noChangeAspect="1" noChangeArrowheads="1"/>
          </p:cNvPicPr>
          <p:nvPr/>
        </p:nvPicPr>
        <p:blipFill>
          <a:blip r:embed="rId4" cstate="print"/>
          <a:srcRect/>
          <a:stretch>
            <a:fillRect/>
          </a:stretch>
        </p:blipFill>
        <p:spPr bwMode="auto">
          <a:xfrm>
            <a:off x="228600" y="4951520"/>
            <a:ext cx="1066800" cy="1373080"/>
          </a:xfrm>
          <a:prstGeom prst="rect">
            <a:avLst/>
          </a:prstGeom>
          <a:noFill/>
        </p:spPr>
      </p:pic>
      <p:pic>
        <p:nvPicPr>
          <p:cNvPr id="3086" name="Picture 14" descr="http://blogs.monografias.com/sistema-limbico-neurociencias/files/2010/07/jorge-luis-borges-essay.jpg"/>
          <p:cNvPicPr>
            <a:picLocks noChangeAspect="1" noChangeArrowheads="1"/>
          </p:cNvPicPr>
          <p:nvPr/>
        </p:nvPicPr>
        <p:blipFill>
          <a:blip r:embed="rId5" cstate="print"/>
          <a:srcRect/>
          <a:stretch>
            <a:fillRect/>
          </a:stretch>
        </p:blipFill>
        <p:spPr bwMode="auto">
          <a:xfrm>
            <a:off x="201367" y="1524000"/>
            <a:ext cx="1246433" cy="1066800"/>
          </a:xfrm>
          <a:prstGeom prst="rect">
            <a:avLst/>
          </a:prstGeom>
          <a:noFill/>
        </p:spPr>
      </p:pic>
      <p:sp>
        <p:nvSpPr>
          <p:cNvPr id="8" name="Slide Number Placeholder 7"/>
          <p:cNvSpPr>
            <a:spLocks noGrp="1"/>
          </p:cNvSpPr>
          <p:nvPr>
            <p:ph type="sldNum" sz="quarter" idx="12"/>
          </p:nvPr>
        </p:nvSpPr>
        <p:spPr/>
        <p:txBody>
          <a:bodyPr/>
          <a:lstStyle/>
          <a:p>
            <a:pPr>
              <a:defRPr/>
            </a:pPr>
            <a:fld id="{D7F39C80-CB9A-4032-AC4D-A93322484D5D}"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Another Nugget</a:t>
            </a:r>
            <a:endParaRPr lang="en-US" dirty="0"/>
          </a:p>
        </p:txBody>
      </p:sp>
      <p:sp>
        <p:nvSpPr>
          <p:cNvPr id="4" name="Content Placeholder 2"/>
          <p:cNvSpPr>
            <a:spLocks noGrp="1"/>
          </p:cNvSpPr>
          <p:nvPr>
            <p:ph idx="4294967295"/>
          </p:nvPr>
        </p:nvSpPr>
        <p:spPr>
          <a:xfrm>
            <a:off x="6477000" y="2590800"/>
            <a:ext cx="2667000" cy="2209800"/>
          </a:xfrm>
        </p:spPr>
        <p:txBody>
          <a:bodyPr/>
          <a:lstStyle/>
          <a:p>
            <a:r>
              <a:rPr lang="en-US" dirty="0" smtClean="0"/>
              <a:t>Now we open the file marked with “notes” in the title</a:t>
            </a:r>
            <a:endParaRPr lang="en-US" dirty="0"/>
          </a:p>
        </p:txBody>
      </p:sp>
      <p:pic>
        <p:nvPicPr>
          <p:cNvPr id="1026" name="Picture 2"/>
          <p:cNvPicPr>
            <a:picLocks noChangeAspect="1" noChangeArrowheads="1"/>
          </p:cNvPicPr>
          <p:nvPr/>
        </p:nvPicPr>
        <p:blipFill>
          <a:blip r:embed="rId3" cstate="print"/>
          <a:srcRect t="11733" r="62162" b="36308"/>
          <a:stretch>
            <a:fillRect/>
          </a:stretch>
        </p:blipFill>
        <p:spPr bwMode="auto">
          <a:xfrm>
            <a:off x="304800" y="1524000"/>
            <a:ext cx="5471652" cy="4038600"/>
          </a:xfrm>
          <a:prstGeom prst="rect">
            <a:avLst/>
          </a:prstGeom>
          <a:noFill/>
          <a:ln w="9525">
            <a:noFill/>
            <a:miter lim="800000"/>
            <a:headEnd/>
            <a:tailEnd/>
          </a:ln>
        </p:spPr>
      </p:pic>
      <p:sp>
        <p:nvSpPr>
          <p:cNvPr id="8" name="Oval 7"/>
          <p:cNvSpPr/>
          <p:nvPr/>
        </p:nvSpPr>
        <p:spPr>
          <a:xfrm>
            <a:off x="1219200" y="3429000"/>
            <a:ext cx="1524000" cy="3048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D7F39C80-CB9A-4032-AC4D-A93322484D5D}"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Tips For More Information</a:t>
            </a:r>
            <a:endParaRPr lang="en-US" dirty="0"/>
          </a:p>
        </p:txBody>
      </p:sp>
      <p:sp>
        <p:nvSpPr>
          <p:cNvPr id="6" name="Content Placeholder 2"/>
          <p:cNvSpPr>
            <a:spLocks noGrp="1"/>
          </p:cNvSpPr>
          <p:nvPr>
            <p:ph idx="4294967295"/>
          </p:nvPr>
        </p:nvSpPr>
        <p:spPr>
          <a:xfrm>
            <a:off x="6248400" y="2590800"/>
            <a:ext cx="2895600" cy="2743200"/>
          </a:xfrm>
        </p:spPr>
        <p:txBody>
          <a:bodyPr/>
          <a:lstStyle/>
          <a:p>
            <a:r>
              <a:rPr lang="en-US" dirty="0" smtClean="0"/>
              <a:t>Here you find web addresses for further explanation</a:t>
            </a:r>
            <a:endParaRPr lang="en-US" dirty="0"/>
          </a:p>
        </p:txBody>
      </p:sp>
      <p:pic>
        <p:nvPicPr>
          <p:cNvPr id="2051" name="Picture 3"/>
          <p:cNvPicPr>
            <a:picLocks noChangeAspect="1" noChangeArrowheads="1"/>
          </p:cNvPicPr>
          <p:nvPr/>
        </p:nvPicPr>
        <p:blipFill>
          <a:blip r:embed="rId3" cstate="print"/>
          <a:srcRect r="47511" b="50071"/>
          <a:stretch>
            <a:fillRect/>
          </a:stretch>
        </p:blipFill>
        <p:spPr bwMode="auto">
          <a:xfrm>
            <a:off x="228599" y="1371600"/>
            <a:ext cx="5867401" cy="4800600"/>
          </a:xfrm>
          <a:prstGeom prst="rect">
            <a:avLst/>
          </a:prstGeom>
          <a:noFill/>
          <a:ln w="9525">
            <a:noFill/>
            <a:miter lim="800000"/>
            <a:headEnd/>
            <a:tailEnd/>
          </a:ln>
        </p:spPr>
      </p:pic>
      <p:sp>
        <p:nvSpPr>
          <p:cNvPr id="5" name="Oval 4"/>
          <p:cNvSpPr/>
          <p:nvPr/>
        </p:nvSpPr>
        <p:spPr>
          <a:xfrm>
            <a:off x="1524000" y="4038600"/>
            <a:ext cx="4038600" cy="5334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D7F39C80-CB9A-4032-AC4D-A93322484D5D}"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And Another Nugget</a:t>
            </a:r>
            <a:endParaRPr lang="en-US" dirty="0"/>
          </a:p>
        </p:txBody>
      </p:sp>
      <p:sp>
        <p:nvSpPr>
          <p:cNvPr id="4" name="Content Placeholder 2"/>
          <p:cNvSpPr>
            <a:spLocks noGrp="1"/>
          </p:cNvSpPr>
          <p:nvPr>
            <p:ph idx="4294967295"/>
          </p:nvPr>
        </p:nvSpPr>
        <p:spPr>
          <a:xfrm>
            <a:off x="6477000" y="2438400"/>
            <a:ext cx="2667000" cy="2209800"/>
          </a:xfrm>
        </p:spPr>
        <p:txBody>
          <a:bodyPr/>
          <a:lstStyle/>
          <a:p>
            <a:r>
              <a:rPr lang="en-US" dirty="0" smtClean="0"/>
              <a:t>Sometimes you need to key off of the *.pdf extension</a:t>
            </a:r>
            <a:endParaRPr lang="en-US" dirty="0"/>
          </a:p>
        </p:txBody>
      </p:sp>
      <p:pic>
        <p:nvPicPr>
          <p:cNvPr id="1026" name="Picture 2"/>
          <p:cNvPicPr>
            <a:picLocks noChangeAspect="1" noChangeArrowheads="1"/>
          </p:cNvPicPr>
          <p:nvPr/>
        </p:nvPicPr>
        <p:blipFill>
          <a:blip r:embed="rId3" cstate="print"/>
          <a:srcRect t="11733" r="62162" b="36308"/>
          <a:stretch>
            <a:fillRect/>
          </a:stretch>
        </p:blipFill>
        <p:spPr bwMode="auto">
          <a:xfrm>
            <a:off x="304800" y="1524000"/>
            <a:ext cx="5471652" cy="4038600"/>
          </a:xfrm>
          <a:prstGeom prst="rect">
            <a:avLst/>
          </a:prstGeom>
          <a:noFill/>
          <a:ln w="9525">
            <a:noFill/>
            <a:miter lim="800000"/>
            <a:headEnd/>
            <a:tailEnd/>
          </a:ln>
        </p:spPr>
      </p:pic>
      <p:sp>
        <p:nvSpPr>
          <p:cNvPr id="6" name="Oval 5"/>
          <p:cNvSpPr/>
          <p:nvPr/>
        </p:nvSpPr>
        <p:spPr>
          <a:xfrm>
            <a:off x="3505200" y="3810000"/>
            <a:ext cx="381000" cy="4572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D7F39C80-CB9A-4032-AC4D-A93322484D5D}"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A Key for Translating Data Tables</a:t>
            </a:r>
            <a:endParaRPr lang="en-US" dirty="0"/>
          </a:p>
        </p:txBody>
      </p:sp>
      <p:pic>
        <p:nvPicPr>
          <p:cNvPr id="3074" name="Picture 2"/>
          <p:cNvPicPr>
            <a:picLocks noChangeAspect="1" noChangeArrowheads="1"/>
          </p:cNvPicPr>
          <p:nvPr/>
        </p:nvPicPr>
        <p:blipFill>
          <a:blip r:embed="rId3" cstate="print"/>
          <a:srcRect l="15000" t="26646" r="13750" b="4390"/>
          <a:stretch>
            <a:fillRect/>
          </a:stretch>
        </p:blipFill>
        <p:spPr bwMode="auto">
          <a:xfrm>
            <a:off x="1620982" y="1447800"/>
            <a:ext cx="5922818" cy="4572000"/>
          </a:xfrm>
          <a:prstGeom prst="rect">
            <a:avLst/>
          </a:prstGeom>
          <a:noFill/>
          <a:ln w="9525">
            <a:solidFill>
              <a:schemeClr val="tx1"/>
            </a:solidFill>
            <a:miter lim="800000"/>
            <a:headEnd/>
            <a:tailEnd/>
          </a:ln>
        </p:spPr>
      </p:pic>
      <p:sp>
        <p:nvSpPr>
          <p:cNvPr id="4" name="Slide Number Placeholder 3"/>
          <p:cNvSpPr>
            <a:spLocks noGrp="1"/>
          </p:cNvSpPr>
          <p:nvPr>
            <p:ph type="sldNum" sz="quarter" idx="12"/>
          </p:nvPr>
        </p:nvSpPr>
        <p:spPr/>
        <p:txBody>
          <a:bodyPr/>
          <a:lstStyle/>
          <a:p>
            <a:pPr>
              <a:defRPr/>
            </a:pPr>
            <a:fld id="{D7F39C80-CB9A-4032-AC4D-A93322484D5D}" type="slidenum">
              <a:rPr lang="en-US" smtClean="0"/>
              <a:pPr>
                <a:defRPr/>
              </a:pPr>
              <a:t>23</a:t>
            </a:fld>
            <a:endParaRPr lang="en-US" dirty="0"/>
          </a:p>
        </p:txBody>
      </p:sp>
      <p:sp>
        <p:nvSpPr>
          <p:cNvPr id="5" name="Oval 4"/>
          <p:cNvSpPr/>
          <p:nvPr/>
        </p:nvSpPr>
        <p:spPr>
          <a:xfrm>
            <a:off x="1828800" y="2362200"/>
            <a:ext cx="2895600" cy="6096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66800" y="5562600"/>
            <a:ext cx="2895600" cy="6096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And Still More Nuggets To Review</a:t>
            </a:r>
            <a:endParaRPr lang="en-US" dirty="0"/>
          </a:p>
        </p:txBody>
      </p:sp>
      <p:sp>
        <p:nvSpPr>
          <p:cNvPr id="4" name="Content Placeholder 2"/>
          <p:cNvSpPr>
            <a:spLocks noGrp="1"/>
          </p:cNvSpPr>
          <p:nvPr>
            <p:ph idx="4294967295"/>
          </p:nvPr>
        </p:nvSpPr>
        <p:spPr>
          <a:xfrm>
            <a:off x="6477000" y="2590800"/>
            <a:ext cx="2667000" cy="2209800"/>
          </a:xfrm>
        </p:spPr>
        <p:txBody>
          <a:bodyPr/>
          <a:lstStyle/>
          <a:p>
            <a:r>
              <a:rPr lang="en-US" dirty="0" smtClean="0"/>
              <a:t>Again, look for clues</a:t>
            </a:r>
            <a:endParaRPr lang="en-US" dirty="0"/>
          </a:p>
        </p:txBody>
      </p:sp>
      <p:pic>
        <p:nvPicPr>
          <p:cNvPr id="1026" name="Picture 2"/>
          <p:cNvPicPr>
            <a:picLocks noChangeAspect="1" noChangeArrowheads="1"/>
          </p:cNvPicPr>
          <p:nvPr/>
        </p:nvPicPr>
        <p:blipFill>
          <a:blip r:embed="rId3" cstate="print"/>
          <a:srcRect t="11733" r="62162" b="36308"/>
          <a:stretch>
            <a:fillRect/>
          </a:stretch>
        </p:blipFill>
        <p:spPr bwMode="auto">
          <a:xfrm>
            <a:off x="304800" y="1524000"/>
            <a:ext cx="5471652" cy="4038600"/>
          </a:xfrm>
          <a:prstGeom prst="rect">
            <a:avLst/>
          </a:prstGeom>
          <a:noFill/>
          <a:ln w="9525">
            <a:noFill/>
            <a:miter lim="800000"/>
            <a:headEnd/>
            <a:tailEnd/>
          </a:ln>
        </p:spPr>
      </p:pic>
      <p:sp>
        <p:nvSpPr>
          <p:cNvPr id="6" name="Oval 5"/>
          <p:cNvSpPr/>
          <p:nvPr/>
        </p:nvSpPr>
        <p:spPr>
          <a:xfrm>
            <a:off x="1371600" y="4038600"/>
            <a:ext cx="381000" cy="4572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D7F39C80-CB9A-4032-AC4D-A93322484D5D}"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A Key to Translate Values</a:t>
            </a:r>
            <a:endParaRPr lang="en-US" dirty="0"/>
          </a:p>
        </p:txBody>
      </p:sp>
      <p:sp>
        <p:nvSpPr>
          <p:cNvPr id="4" name="Content Placeholder 2"/>
          <p:cNvSpPr>
            <a:spLocks noGrp="1"/>
          </p:cNvSpPr>
          <p:nvPr>
            <p:ph idx="4294967295"/>
          </p:nvPr>
        </p:nvSpPr>
        <p:spPr>
          <a:xfrm>
            <a:off x="6934200" y="1828800"/>
            <a:ext cx="2209800" cy="3733800"/>
          </a:xfrm>
        </p:spPr>
        <p:txBody>
          <a:bodyPr/>
          <a:lstStyle/>
          <a:p>
            <a:r>
              <a:rPr lang="en-US" dirty="0" smtClean="0"/>
              <a:t>Here you find value notes to explain certain table values</a:t>
            </a:r>
            <a:endParaRPr lang="en-US" dirty="0"/>
          </a:p>
        </p:txBody>
      </p:sp>
      <p:pic>
        <p:nvPicPr>
          <p:cNvPr id="4098" name="Picture 2"/>
          <p:cNvPicPr>
            <a:picLocks noChangeAspect="1" noChangeArrowheads="1"/>
          </p:cNvPicPr>
          <p:nvPr/>
        </p:nvPicPr>
        <p:blipFill>
          <a:blip r:embed="rId3" cstate="print"/>
          <a:srcRect l="13750" t="25862" r="13374" b="1724"/>
          <a:stretch>
            <a:fillRect/>
          </a:stretch>
        </p:blipFill>
        <p:spPr bwMode="auto">
          <a:xfrm>
            <a:off x="228599" y="1295400"/>
            <a:ext cx="6172201" cy="4891178"/>
          </a:xfrm>
          <a:prstGeom prst="rect">
            <a:avLst/>
          </a:prstGeom>
          <a:noFill/>
          <a:ln w="9525">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fld id="{D7F39C80-CB9A-4032-AC4D-A93322484D5D}"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Finally, Time To Dig Deeper</a:t>
            </a:r>
            <a:endParaRPr lang="en-US" dirty="0"/>
          </a:p>
        </p:txBody>
      </p:sp>
      <p:sp>
        <p:nvSpPr>
          <p:cNvPr id="4" name="Content Placeholder 2"/>
          <p:cNvSpPr>
            <a:spLocks noGrp="1"/>
          </p:cNvSpPr>
          <p:nvPr>
            <p:ph idx="4294967295"/>
          </p:nvPr>
        </p:nvSpPr>
        <p:spPr>
          <a:xfrm>
            <a:off x="6477000" y="3124200"/>
            <a:ext cx="2667000" cy="1371600"/>
          </a:xfrm>
        </p:spPr>
        <p:txBody>
          <a:bodyPr/>
          <a:lstStyle/>
          <a:p>
            <a:r>
              <a:rPr lang="en-US" dirty="0" smtClean="0"/>
              <a:t>Now let’s drill deeper</a:t>
            </a:r>
            <a:endParaRPr lang="en-US" dirty="0"/>
          </a:p>
        </p:txBody>
      </p:sp>
      <p:pic>
        <p:nvPicPr>
          <p:cNvPr id="1026" name="Picture 2"/>
          <p:cNvPicPr>
            <a:picLocks noChangeAspect="1" noChangeArrowheads="1"/>
          </p:cNvPicPr>
          <p:nvPr/>
        </p:nvPicPr>
        <p:blipFill>
          <a:blip r:embed="rId3" cstate="print"/>
          <a:srcRect t="11733" r="62162" b="36308"/>
          <a:stretch>
            <a:fillRect/>
          </a:stretch>
        </p:blipFill>
        <p:spPr bwMode="auto">
          <a:xfrm>
            <a:off x="304800" y="1524000"/>
            <a:ext cx="5471652" cy="4038600"/>
          </a:xfrm>
          <a:prstGeom prst="rect">
            <a:avLst/>
          </a:prstGeom>
          <a:noFill/>
          <a:ln w="9525">
            <a:noFill/>
            <a:miter lim="800000"/>
            <a:headEnd/>
            <a:tailEnd/>
          </a:ln>
        </p:spPr>
      </p:pic>
      <p:sp>
        <p:nvSpPr>
          <p:cNvPr id="6" name="Oval 5"/>
          <p:cNvSpPr/>
          <p:nvPr/>
        </p:nvSpPr>
        <p:spPr>
          <a:xfrm>
            <a:off x="457200" y="4267200"/>
            <a:ext cx="2514600" cy="5334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D7F39C80-CB9A-4032-AC4D-A93322484D5D}"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Look!  More To Review</a:t>
            </a:r>
            <a:endParaRPr lang="en-US" dirty="0"/>
          </a:p>
        </p:txBody>
      </p:sp>
      <p:sp>
        <p:nvSpPr>
          <p:cNvPr id="4" name="Content Placeholder 2"/>
          <p:cNvSpPr>
            <a:spLocks noGrp="1"/>
          </p:cNvSpPr>
          <p:nvPr>
            <p:ph idx="4294967295"/>
          </p:nvPr>
        </p:nvSpPr>
        <p:spPr>
          <a:xfrm>
            <a:off x="6477000" y="2590800"/>
            <a:ext cx="2667000" cy="2209800"/>
          </a:xfrm>
        </p:spPr>
        <p:txBody>
          <a:bodyPr/>
          <a:lstStyle/>
          <a:p>
            <a:r>
              <a:rPr lang="en-US" dirty="0" smtClean="0"/>
              <a:t>And we have another *.pdf to examine</a:t>
            </a:r>
            <a:endParaRPr lang="en-US" dirty="0"/>
          </a:p>
        </p:txBody>
      </p:sp>
      <p:pic>
        <p:nvPicPr>
          <p:cNvPr id="5122" name="Picture 2"/>
          <p:cNvPicPr>
            <a:picLocks noChangeAspect="1" noChangeArrowheads="1"/>
          </p:cNvPicPr>
          <p:nvPr/>
        </p:nvPicPr>
        <p:blipFill>
          <a:blip r:embed="rId3" cstate="print"/>
          <a:srcRect t="7937" r="62023" b="53968"/>
          <a:stretch>
            <a:fillRect/>
          </a:stretch>
        </p:blipFill>
        <p:spPr bwMode="auto">
          <a:xfrm>
            <a:off x="304800" y="1371600"/>
            <a:ext cx="5429250" cy="4343400"/>
          </a:xfrm>
          <a:prstGeom prst="rect">
            <a:avLst/>
          </a:prstGeom>
          <a:noFill/>
          <a:ln w="9525">
            <a:noFill/>
            <a:miter lim="800000"/>
            <a:headEnd/>
            <a:tailEnd/>
          </a:ln>
        </p:spPr>
      </p:pic>
      <p:sp>
        <p:nvSpPr>
          <p:cNvPr id="6" name="Oval 5"/>
          <p:cNvSpPr/>
          <p:nvPr/>
        </p:nvSpPr>
        <p:spPr>
          <a:xfrm>
            <a:off x="457200" y="3962400"/>
            <a:ext cx="2514600" cy="5334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D7F39C80-CB9A-4032-AC4D-A93322484D5D}"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Another Key For Translating Tables</a:t>
            </a:r>
            <a:endParaRPr lang="en-US" dirty="0"/>
          </a:p>
        </p:txBody>
      </p:sp>
      <p:sp>
        <p:nvSpPr>
          <p:cNvPr id="4" name="Content Placeholder 2"/>
          <p:cNvSpPr>
            <a:spLocks noGrp="1"/>
          </p:cNvSpPr>
          <p:nvPr>
            <p:ph idx="4294967295"/>
          </p:nvPr>
        </p:nvSpPr>
        <p:spPr>
          <a:xfrm>
            <a:off x="6477000" y="1295400"/>
            <a:ext cx="2667000" cy="4876800"/>
          </a:xfrm>
        </p:spPr>
        <p:txBody>
          <a:bodyPr/>
          <a:lstStyle/>
          <a:p>
            <a:endParaRPr lang="en-US" dirty="0" smtClean="0"/>
          </a:p>
          <a:p>
            <a:endParaRPr lang="en-US" dirty="0" smtClean="0"/>
          </a:p>
          <a:p>
            <a:r>
              <a:rPr lang="en-US" dirty="0" smtClean="0"/>
              <a:t>Translating table ID numbers into specific table names</a:t>
            </a:r>
            <a:endParaRPr lang="en-US" dirty="0"/>
          </a:p>
        </p:txBody>
      </p:sp>
      <p:pic>
        <p:nvPicPr>
          <p:cNvPr id="6146" name="Picture 2"/>
          <p:cNvPicPr>
            <a:picLocks noChangeAspect="1" noChangeArrowheads="1"/>
          </p:cNvPicPr>
          <p:nvPr/>
        </p:nvPicPr>
        <p:blipFill>
          <a:blip r:embed="rId3" cstate="print"/>
          <a:srcRect l="14493" t="27259" r="14493"/>
          <a:stretch>
            <a:fillRect/>
          </a:stretch>
        </p:blipFill>
        <p:spPr bwMode="auto">
          <a:xfrm>
            <a:off x="381000" y="1295400"/>
            <a:ext cx="5876617" cy="4800600"/>
          </a:xfrm>
          <a:prstGeom prst="rect">
            <a:avLst/>
          </a:prstGeom>
          <a:noFill/>
          <a:ln w="9525">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fld id="{D7F39C80-CB9A-4032-AC4D-A93322484D5D}"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Digging Again</a:t>
            </a:r>
            <a:endParaRPr lang="en-US" dirty="0"/>
          </a:p>
        </p:txBody>
      </p:sp>
      <p:sp>
        <p:nvSpPr>
          <p:cNvPr id="4" name="Content Placeholder 2"/>
          <p:cNvSpPr>
            <a:spLocks noGrp="1"/>
          </p:cNvSpPr>
          <p:nvPr>
            <p:ph idx="4294967295"/>
          </p:nvPr>
        </p:nvSpPr>
        <p:spPr>
          <a:xfrm>
            <a:off x="6477000" y="2971800"/>
            <a:ext cx="2667000" cy="1447800"/>
          </a:xfrm>
        </p:spPr>
        <p:txBody>
          <a:bodyPr/>
          <a:lstStyle/>
          <a:p>
            <a:r>
              <a:rPr lang="en-US" dirty="0" smtClean="0"/>
              <a:t>Now we dig still deeper</a:t>
            </a:r>
            <a:endParaRPr lang="en-US" dirty="0"/>
          </a:p>
        </p:txBody>
      </p:sp>
      <p:pic>
        <p:nvPicPr>
          <p:cNvPr id="5122" name="Picture 2"/>
          <p:cNvPicPr>
            <a:picLocks noChangeAspect="1" noChangeArrowheads="1"/>
          </p:cNvPicPr>
          <p:nvPr/>
        </p:nvPicPr>
        <p:blipFill>
          <a:blip r:embed="rId3" cstate="print"/>
          <a:srcRect t="7937" r="62023" b="53968"/>
          <a:stretch>
            <a:fillRect/>
          </a:stretch>
        </p:blipFill>
        <p:spPr bwMode="auto">
          <a:xfrm>
            <a:off x="304800" y="1371600"/>
            <a:ext cx="5429250" cy="4343400"/>
          </a:xfrm>
          <a:prstGeom prst="rect">
            <a:avLst/>
          </a:prstGeom>
          <a:noFill/>
          <a:ln w="9525">
            <a:noFill/>
            <a:miter lim="800000"/>
            <a:headEnd/>
            <a:tailEnd/>
          </a:ln>
        </p:spPr>
      </p:pic>
      <p:sp>
        <p:nvSpPr>
          <p:cNvPr id="6" name="Oval 5"/>
          <p:cNvSpPr/>
          <p:nvPr/>
        </p:nvSpPr>
        <p:spPr>
          <a:xfrm>
            <a:off x="304800" y="4267200"/>
            <a:ext cx="1524000" cy="5334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D7F39C80-CB9A-4032-AC4D-A93322484D5D}"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Today’s Agenda</a:t>
            </a:r>
            <a:endParaRPr lang="en-US" dirty="0"/>
          </a:p>
        </p:txBody>
      </p:sp>
      <p:sp>
        <p:nvSpPr>
          <p:cNvPr id="3" name="Content Placeholder 2"/>
          <p:cNvSpPr>
            <a:spLocks noGrp="1"/>
          </p:cNvSpPr>
          <p:nvPr>
            <p:ph idx="4294967295"/>
          </p:nvPr>
        </p:nvSpPr>
        <p:spPr>
          <a:xfrm>
            <a:off x="0" y="1295400"/>
            <a:ext cx="8229600" cy="4525963"/>
          </a:xfrm>
        </p:spPr>
        <p:txBody>
          <a:bodyPr/>
          <a:lstStyle/>
          <a:p>
            <a:pPr>
              <a:buNone/>
            </a:pPr>
            <a:endParaRPr lang="en-US" sz="2800" dirty="0" smtClean="0"/>
          </a:p>
          <a:p>
            <a:pPr>
              <a:buNone/>
            </a:pPr>
            <a:r>
              <a:rPr lang="en-US" sz="2800" dirty="0" smtClean="0"/>
              <a:t>A Brief Overview of Census </a:t>
            </a:r>
            <a:r>
              <a:rPr lang="en-US" sz="2800" dirty="0" smtClean="0"/>
              <a:t>Data </a:t>
            </a:r>
            <a:r>
              <a:rPr lang="en-US" sz="2800" dirty="0" smtClean="0"/>
              <a:t>Sources</a:t>
            </a:r>
            <a:endParaRPr lang="en-US" sz="2800" dirty="0" smtClean="0"/>
          </a:p>
          <a:p>
            <a:pPr>
              <a:buNone/>
            </a:pPr>
            <a:r>
              <a:rPr lang="en-US" sz="2800" dirty="0" smtClean="0"/>
              <a:t>	File Transfer Protocol – the FTP </a:t>
            </a:r>
            <a:r>
              <a:rPr lang="en-US" sz="2800" dirty="0" smtClean="0"/>
              <a:t>Site</a:t>
            </a:r>
          </a:p>
          <a:p>
            <a:pPr>
              <a:buNone/>
            </a:pPr>
            <a:r>
              <a:rPr lang="en-US" sz="2800" dirty="0" smtClean="0"/>
              <a:t>		Finding </a:t>
            </a:r>
            <a:r>
              <a:rPr lang="en-US" sz="2800" dirty="0" smtClean="0"/>
              <a:t>Your Way </a:t>
            </a:r>
          </a:p>
          <a:p>
            <a:pPr lvl="1">
              <a:buNone/>
            </a:pPr>
            <a:r>
              <a:rPr lang="en-US" dirty="0" smtClean="0"/>
              <a:t>			Example - American </a:t>
            </a:r>
            <a:r>
              <a:rPr lang="en-US" dirty="0" smtClean="0"/>
              <a:t>Community Survey</a:t>
            </a:r>
          </a:p>
          <a:p>
            <a:pPr lvl="1">
              <a:buNone/>
            </a:pPr>
            <a:r>
              <a:rPr lang="en-US" dirty="0" smtClean="0"/>
              <a:t>			Example - 2010 </a:t>
            </a:r>
            <a:r>
              <a:rPr lang="en-US" dirty="0" smtClean="0"/>
              <a:t>Redistricting Data</a:t>
            </a:r>
          </a:p>
          <a:p>
            <a:pPr>
              <a:buNone/>
            </a:pPr>
            <a:r>
              <a:rPr lang="en-US" sz="2800" dirty="0" smtClean="0"/>
              <a:t>				Questions (time permitting)</a:t>
            </a:r>
            <a:endParaRPr lang="en-US" sz="2800" dirty="0" smtClean="0"/>
          </a:p>
          <a:p>
            <a:pPr>
              <a:buNone/>
            </a:pPr>
            <a:endParaRPr lang="en-US" dirty="0" smtClean="0"/>
          </a:p>
        </p:txBody>
      </p:sp>
      <p:sp>
        <p:nvSpPr>
          <p:cNvPr id="4" name="Slide Number Placeholder 3"/>
          <p:cNvSpPr>
            <a:spLocks noGrp="1"/>
          </p:cNvSpPr>
          <p:nvPr>
            <p:ph type="sldNum" sz="quarter" idx="12"/>
          </p:nvPr>
        </p:nvSpPr>
        <p:spPr/>
        <p:txBody>
          <a:bodyPr/>
          <a:lstStyle/>
          <a:p>
            <a:pPr>
              <a:defRPr/>
            </a:pPr>
            <a:fld id="{D7F39C80-CB9A-4032-AC4D-A93322484D5D}"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t="8359" r="47778" b="56810"/>
          <a:stretch>
            <a:fillRect/>
          </a:stretch>
        </p:blipFill>
        <p:spPr bwMode="auto">
          <a:xfrm>
            <a:off x="381000" y="1447800"/>
            <a:ext cx="6934200" cy="3688404"/>
          </a:xfrm>
          <a:prstGeom prst="rect">
            <a:avLst/>
          </a:prstGeom>
          <a:noFill/>
          <a:ln w="9525">
            <a:noFill/>
            <a:miter lim="800000"/>
            <a:headEnd/>
            <a:tailEnd/>
          </a:ln>
        </p:spPr>
      </p:pic>
      <p:sp>
        <p:nvSpPr>
          <p:cNvPr id="2" name="Title 1"/>
          <p:cNvSpPr>
            <a:spLocks noGrp="1"/>
          </p:cNvSpPr>
          <p:nvPr>
            <p:ph type="title" idx="4294967295"/>
          </p:nvPr>
        </p:nvSpPr>
        <p:spPr>
          <a:xfrm>
            <a:off x="0" y="274638"/>
            <a:ext cx="8229600" cy="1143000"/>
          </a:xfrm>
        </p:spPr>
        <p:txBody>
          <a:bodyPr/>
          <a:lstStyle/>
          <a:p>
            <a:r>
              <a:rPr lang="en-US" dirty="0" smtClean="0"/>
              <a:t>Find Your State</a:t>
            </a:r>
            <a:endParaRPr lang="en-US" dirty="0"/>
          </a:p>
        </p:txBody>
      </p:sp>
      <p:sp>
        <p:nvSpPr>
          <p:cNvPr id="4" name="Content Placeholder 2"/>
          <p:cNvSpPr>
            <a:spLocks noGrp="1"/>
          </p:cNvSpPr>
          <p:nvPr>
            <p:ph idx="4294967295"/>
          </p:nvPr>
        </p:nvSpPr>
        <p:spPr>
          <a:xfrm>
            <a:off x="0" y="5410200"/>
            <a:ext cx="8001000" cy="990600"/>
          </a:xfrm>
        </p:spPr>
        <p:txBody>
          <a:bodyPr/>
          <a:lstStyle/>
          <a:p>
            <a:r>
              <a:rPr lang="en-US" dirty="0" smtClean="0"/>
              <a:t>And we dig deeper yet again</a:t>
            </a:r>
            <a:endParaRPr lang="en-US" dirty="0"/>
          </a:p>
        </p:txBody>
      </p:sp>
      <p:sp>
        <p:nvSpPr>
          <p:cNvPr id="6" name="Oval 5"/>
          <p:cNvSpPr/>
          <p:nvPr/>
        </p:nvSpPr>
        <p:spPr>
          <a:xfrm>
            <a:off x="381000" y="4343400"/>
            <a:ext cx="1600200" cy="5334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D7F39C80-CB9A-4032-AC4D-A93322484D5D}"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t="12378" r="20482" b="36257"/>
          <a:stretch>
            <a:fillRect/>
          </a:stretch>
        </p:blipFill>
        <p:spPr bwMode="auto">
          <a:xfrm>
            <a:off x="304800" y="1143000"/>
            <a:ext cx="7543800" cy="3886200"/>
          </a:xfrm>
          <a:prstGeom prst="rect">
            <a:avLst/>
          </a:prstGeom>
          <a:noFill/>
          <a:ln w="9525">
            <a:noFill/>
            <a:miter lim="800000"/>
            <a:headEnd/>
            <a:tailEnd/>
          </a:ln>
        </p:spPr>
      </p:pic>
      <p:sp>
        <p:nvSpPr>
          <p:cNvPr id="2" name="Title 1"/>
          <p:cNvSpPr>
            <a:spLocks noGrp="1"/>
          </p:cNvSpPr>
          <p:nvPr>
            <p:ph type="title" idx="4294967295"/>
          </p:nvPr>
        </p:nvSpPr>
        <p:spPr>
          <a:xfrm>
            <a:off x="0" y="274638"/>
            <a:ext cx="8229600" cy="1143000"/>
          </a:xfrm>
        </p:spPr>
        <p:txBody>
          <a:bodyPr/>
          <a:lstStyle/>
          <a:p>
            <a:r>
              <a:rPr lang="en-US" dirty="0" smtClean="0"/>
              <a:t>At Last – DATA!</a:t>
            </a:r>
            <a:endParaRPr lang="en-US" dirty="0"/>
          </a:p>
        </p:txBody>
      </p:sp>
      <p:sp>
        <p:nvSpPr>
          <p:cNvPr id="4" name="Content Placeholder 2"/>
          <p:cNvSpPr>
            <a:spLocks noGrp="1"/>
          </p:cNvSpPr>
          <p:nvPr>
            <p:ph idx="4294967295"/>
          </p:nvPr>
        </p:nvSpPr>
        <p:spPr>
          <a:xfrm>
            <a:off x="0" y="5105400"/>
            <a:ext cx="8001000" cy="990600"/>
          </a:xfrm>
        </p:spPr>
        <p:txBody>
          <a:bodyPr/>
          <a:lstStyle/>
          <a:p>
            <a:r>
              <a:rPr lang="en-US" dirty="0" smtClean="0"/>
              <a:t>And as we see lower geography options, we can get statewide data or dig still deeper</a:t>
            </a:r>
            <a:endParaRPr lang="en-US" dirty="0"/>
          </a:p>
        </p:txBody>
      </p:sp>
      <p:sp>
        <p:nvSpPr>
          <p:cNvPr id="6" name="Oval 5"/>
          <p:cNvSpPr/>
          <p:nvPr/>
        </p:nvSpPr>
        <p:spPr>
          <a:xfrm>
            <a:off x="228600" y="4419600"/>
            <a:ext cx="2514600" cy="6858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D7F39C80-CB9A-4032-AC4D-A93322484D5D}"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r="51390" b="60001"/>
          <a:stretch>
            <a:fillRect/>
          </a:stretch>
        </p:blipFill>
        <p:spPr bwMode="auto">
          <a:xfrm>
            <a:off x="533400" y="1371600"/>
            <a:ext cx="4876800" cy="3200400"/>
          </a:xfrm>
          <a:prstGeom prst="rect">
            <a:avLst/>
          </a:prstGeom>
          <a:noFill/>
          <a:ln w="9525">
            <a:noFill/>
            <a:miter lim="800000"/>
            <a:headEnd/>
            <a:tailEnd/>
          </a:ln>
        </p:spPr>
      </p:pic>
      <p:sp>
        <p:nvSpPr>
          <p:cNvPr id="2" name="Title 1"/>
          <p:cNvSpPr>
            <a:spLocks noGrp="1"/>
          </p:cNvSpPr>
          <p:nvPr>
            <p:ph type="title" idx="4294967295"/>
          </p:nvPr>
        </p:nvSpPr>
        <p:spPr>
          <a:xfrm>
            <a:off x="0" y="274638"/>
            <a:ext cx="8229600" cy="1143000"/>
          </a:xfrm>
        </p:spPr>
        <p:txBody>
          <a:bodyPr/>
          <a:lstStyle/>
          <a:p>
            <a:r>
              <a:rPr lang="en-US" dirty="0" smtClean="0"/>
              <a:t>Sixteen Thousand Rows of Data</a:t>
            </a:r>
            <a:endParaRPr lang="en-US" dirty="0"/>
          </a:p>
        </p:txBody>
      </p:sp>
      <p:sp>
        <p:nvSpPr>
          <p:cNvPr id="4" name="Content Placeholder 2"/>
          <p:cNvSpPr>
            <a:spLocks noGrp="1"/>
          </p:cNvSpPr>
          <p:nvPr>
            <p:ph idx="4294967295"/>
          </p:nvPr>
        </p:nvSpPr>
        <p:spPr>
          <a:xfrm>
            <a:off x="5867400" y="2590800"/>
            <a:ext cx="3276600" cy="1219200"/>
          </a:xfrm>
        </p:spPr>
        <p:txBody>
          <a:bodyPr/>
          <a:lstStyle/>
          <a:p>
            <a:r>
              <a:rPr lang="en-US" dirty="0" smtClean="0"/>
              <a:t>Notice splits based on table numbers</a:t>
            </a:r>
          </a:p>
        </p:txBody>
      </p:sp>
      <p:sp>
        <p:nvSpPr>
          <p:cNvPr id="6" name="Oval 5"/>
          <p:cNvSpPr/>
          <p:nvPr/>
        </p:nvSpPr>
        <p:spPr>
          <a:xfrm>
            <a:off x="1752600" y="2895600"/>
            <a:ext cx="762000" cy="5334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76400" y="3505200"/>
            <a:ext cx="762000" cy="5334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bwMode="auto">
          <a:xfrm>
            <a:off x="228600" y="4876800"/>
            <a:ext cx="88392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n-US" sz="2400" dirty="0" smtClean="0">
                <a:solidFill>
                  <a:schemeClr val="tx1"/>
                </a:solidFill>
                <a:latin typeface="+mn-lt"/>
                <a:ea typeface="+mn-ea"/>
              </a:rPr>
              <a:t>You can convert table numbers to table names by going to list at</a:t>
            </a:r>
            <a:endParaRPr lang="en-US" sz="2400" dirty="0" smtClean="0">
              <a:solidFill>
                <a:schemeClr val="tx1"/>
              </a:solidFill>
              <a:latin typeface="+mn-lt"/>
              <a:ea typeface="+mn-ea"/>
              <a:hlinkClick r:id="rId4"/>
            </a:endParaRP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hlinkClick r:id="rId4"/>
              </a:rPr>
              <a:t>http://www.census.gov/acs/www/Downloads/data_documentation/2009_release/Tables2005_2009_5Year.xls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8" name="Slide Number Placeholder 7"/>
          <p:cNvSpPr>
            <a:spLocks noGrp="1"/>
          </p:cNvSpPr>
          <p:nvPr>
            <p:ph type="sldNum" sz="quarter" idx="12"/>
          </p:nvPr>
        </p:nvSpPr>
        <p:spPr/>
        <p:txBody>
          <a:bodyPr/>
          <a:lstStyle/>
          <a:p>
            <a:pPr>
              <a:defRPr/>
            </a:pPr>
            <a:fld id="{D7F39C80-CB9A-4032-AC4D-A93322484D5D}"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srcRect r="51097" b="45895"/>
          <a:stretch>
            <a:fillRect/>
          </a:stretch>
        </p:blipFill>
        <p:spPr bwMode="auto">
          <a:xfrm>
            <a:off x="228600" y="1371600"/>
            <a:ext cx="5095240" cy="4495800"/>
          </a:xfrm>
          <a:prstGeom prst="rect">
            <a:avLst/>
          </a:prstGeom>
          <a:noFill/>
          <a:ln w="9525">
            <a:noFill/>
            <a:miter lim="800000"/>
            <a:headEnd/>
            <a:tailEnd/>
          </a:ln>
        </p:spPr>
      </p:pic>
      <p:sp>
        <p:nvSpPr>
          <p:cNvPr id="2" name="Title 1"/>
          <p:cNvSpPr>
            <a:spLocks noGrp="1"/>
          </p:cNvSpPr>
          <p:nvPr>
            <p:ph type="title" idx="4294967295"/>
          </p:nvPr>
        </p:nvSpPr>
        <p:spPr>
          <a:xfrm>
            <a:off x="381000" y="274638"/>
            <a:ext cx="8763000" cy="1143000"/>
          </a:xfrm>
        </p:spPr>
        <p:txBody>
          <a:bodyPr/>
          <a:lstStyle/>
          <a:p>
            <a:r>
              <a:rPr lang="en-US" dirty="0" smtClean="0"/>
              <a:t>Filter to the Table You Want</a:t>
            </a:r>
            <a:endParaRPr lang="en-US" dirty="0"/>
          </a:p>
        </p:txBody>
      </p:sp>
      <p:sp>
        <p:nvSpPr>
          <p:cNvPr id="4" name="Content Placeholder 2"/>
          <p:cNvSpPr>
            <a:spLocks noGrp="1"/>
          </p:cNvSpPr>
          <p:nvPr>
            <p:ph idx="4294967295"/>
          </p:nvPr>
        </p:nvSpPr>
        <p:spPr>
          <a:xfrm>
            <a:off x="5943600" y="1295400"/>
            <a:ext cx="3200400" cy="2209800"/>
          </a:xfrm>
        </p:spPr>
        <p:txBody>
          <a:bodyPr/>
          <a:lstStyle/>
          <a:p>
            <a:r>
              <a:rPr lang="en-US" dirty="0" smtClean="0"/>
              <a:t>Highlight filled columns on the page</a:t>
            </a:r>
          </a:p>
          <a:p>
            <a:r>
              <a:rPr lang="en-US" dirty="0" smtClean="0"/>
              <a:t>Click ‘Data’ at the top of the page</a:t>
            </a:r>
          </a:p>
          <a:p>
            <a:r>
              <a:rPr lang="en-US" dirty="0" smtClean="0"/>
              <a:t>Click ‘Filter’</a:t>
            </a:r>
          </a:p>
          <a:p>
            <a:endParaRPr lang="en-US" dirty="0" smtClean="0"/>
          </a:p>
        </p:txBody>
      </p:sp>
      <p:sp>
        <p:nvSpPr>
          <p:cNvPr id="6" name="Oval 5"/>
          <p:cNvSpPr/>
          <p:nvPr/>
        </p:nvSpPr>
        <p:spPr>
          <a:xfrm>
            <a:off x="3962400" y="1676400"/>
            <a:ext cx="990600" cy="9906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38400" y="1295400"/>
            <a:ext cx="1295400" cy="6858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pPr>
              <a:defRPr/>
            </a:pPr>
            <a:fld id="{D7F39C80-CB9A-4032-AC4D-A93322484D5D}"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cstate="print"/>
          <a:srcRect t="1185" r="76777" b="39573"/>
          <a:stretch>
            <a:fillRect/>
          </a:stretch>
        </p:blipFill>
        <p:spPr bwMode="auto">
          <a:xfrm>
            <a:off x="228600" y="1447800"/>
            <a:ext cx="4879848" cy="4979437"/>
          </a:xfrm>
          <a:prstGeom prst="rect">
            <a:avLst/>
          </a:prstGeom>
          <a:noFill/>
          <a:ln w="9525">
            <a:noFill/>
            <a:miter lim="800000"/>
            <a:headEnd/>
            <a:tailEnd/>
          </a:ln>
        </p:spPr>
      </p:pic>
      <p:sp>
        <p:nvSpPr>
          <p:cNvPr id="2" name="Title 1"/>
          <p:cNvSpPr>
            <a:spLocks noGrp="1"/>
          </p:cNvSpPr>
          <p:nvPr>
            <p:ph type="title" idx="4294967295"/>
          </p:nvPr>
        </p:nvSpPr>
        <p:spPr>
          <a:xfrm>
            <a:off x="381000" y="274638"/>
            <a:ext cx="8763000" cy="1143000"/>
          </a:xfrm>
        </p:spPr>
        <p:txBody>
          <a:bodyPr/>
          <a:lstStyle/>
          <a:p>
            <a:r>
              <a:rPr lang="en-US" dirty="0" smtClean="0"/>
              <a:t>Filter Part Two </a:t>
            </a:r>
            <a:endParaRPr lang="en-US" dirty="0"/>
          </a:p>
        </p:txBody>
      </p:sp>
      <p:sp>
        <p:nvSpPr>
          <p:cNvPr id="4" name="Content Placeholder 2"/>
          <p:cNvSpPr>
            <a:spLocks noGrp="1"/>
          </p:cNvSpPr>
          <p:nvPr>
            <p:ph idx="4294967295"/>
          </p:nvPr>
        </p:nvSpPr>
        <p:spPr>
          <a:xfrm>
            <a:off x="6477000" y="1447800"/>
            <a:ext cx="2667000" cy="2209800"/>
          </a:xfrm>
        </p:spPr>
        <p:txBody>
          <a:bodyPr/>
          <a:lstStyle/>
          <a:p>
            <a:r>
              <a:rPr lang="en-US" dirty="0" smtClean="0"/>
              <a:t>Click on the down arrow at the top of the ‘Table Num’ column</a:t>
            </a:r>
          </a:p>
          <a:p>
            <a:r>
              <a:rPr lang="en-US" dirty="0" smtClean="0"/>
              <a:t>Use the filter options</a:t>
            </a:r>
          </a:p>
          <a:p>
            <a:endParaRPr lang="en-US" dirty="0" smtClean="0"/>
          </a:p>
        </p:txBody>
      </p:sp>
      <p:sp>
        <p:nvSpPr>
          <p:cNvPr id="6" name="Oval 5"/>
          <p:cNvSpPr/>
          <p:nvPr/>
        </p:nvSpPr>
        <p:spPr>
          <a:xfrm>
            <a:off x="1752600" y="2895600"/>
            <a:ext cx="762000" cy="6096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D7F39C80-CB9A-4032-AC4D-A93322484D5D}"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noChangeArrowheads="1"/>
          </p:cNvPicPr>
          <p:nvPr/>
        </p:nvPicPr>
        <p:blipFill>
          <a:blip r:embed="rId3" cstate="print"/>
          <a:srcRect r="30350" b="31605"/>
          <a:stretch>
            <a:fillRect/>
          </a:stretch>
        </p:blipFill>
        <p:spPr bwMode="auto">
          <a:xfrm>
            <a:off x="152400" y="1371600"/>
            <a:ext cx="6324600" cy="4953000"/>
          </a:xfrm>
          <a:prstGeom prst="rect">
            <a:avLst/>
          </a:prstGeom>
          <a:noFill/>
          <a:ln w="9525">
            <a:noFill/>
            <a:miter lim="800000"/>
            <a:headEnd/>
            <a:tailEnd/>
          </a:ln>
        </p:spPr>
      </p:pic>
      <p:sp>
        <p:nvSpPr>
          <p:cNvPr id="2" name="Title 1"/>
          <p:cNvSpPr>
            <a:spLocks noGrp="1"/>
          </p:cNvSpPr>
          <p:nvPr>
            <p:ph type="title" idx="4294967295"/>
          </p:nvPr>
        </p:nvSpPr>
        <p:spPr>
          <a:xfrm>
            <a:off x="381000" y="274638"/>
            <a:ext cx="8763000" cy="1143000"/>
          </a:xfrm>
        </p:spPr>
        <p:txBody>
          <a:bodyPr/>
          <a:lstStyle/>
          <a:p>
            <a:r>
              <a:rPr lang="en-US" dirty="0" smtClean="0"/>
              <a:t>How To See Just The Table You Want</a:t>
            </a:r>
            <a:endParaRPr lang="en-US" dirty="0"/>
          </a:p>
        </p:txBody>
      </p:sp>
      <p:sp>
        <p:nvSpPr>
          <p:cNvPr id="10" name="Content Placeholder 2"/>
          <p:cNvSpPr>
            <a:spLocks noGrp="1"/>
          </p:cNvSpPr>
          <p:nvPr>
            <p:ph idx="4294967295"/>
          </p:nvPr>
        </p:nvSpPr>
        <p:spPr>
          <a:xfrm>
            <a:off x="6858000" y="1447800"/>
            <a:ext cx="2286000" cy="2209800"/>
          </a:xfrm>
        </p:spPr>
        <p:txBody>
          <a:bodyPr/>
          <a:lstStyle/>
          <a:p>
            <a:r>
              <a:rPr lang="en-US" dirty="0" smtClean="0"/>
              <a:t>This is one of the tables not in ACS</a:t>
            </a:r>
          </a:p>
          <a:p>
            <a:r>
              <a:rPr lang="en-US" dirty="0" smtClean="0"/>
              <a:t>Note the ‘Filter’ symbol at top of column</a:t>
            </a:r>
          </a:p>
          <a:p>
            <a:endParaRPr lang="en-US" dirty="0" smtClean="0"/>
          </a:p>
        </p:txBody>
      </p:sp>
      <p:sp>
        <p:nvSpPr>
          <p:cNvPr id="7" name="Oval 6"/>
          <p:cNvSpPr/>
          <p:nvPr/>
        </p:nvSpPr>
        <p:spPr>
          <a:xfrm>
            <a:off x="2743200" y="2895600"/>
            <a:ext cx="685800" cy="5334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D7F39C80-CB9A-4032-AC4D-A93322484D5D}"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Finding Your Way</a:t>
            </a:r>
            <a:endParaRPr lang="en-US" dirty="0"/>
          </a:p>
        </p:txBody>
      </p:sp>
      <p:sp>
        <p:nvSpPr>
          <p:cNvPr id="3" name="Content Placeholder 2"/>
          <p:cNvSpPr>
            <a:spLocks noGrp="1"/>
          </p:cNvSpPr>
          <p:nvPr>
            <p:ph idx="4294967295"/>
          </p:nvPr>
        </p:nvSpPr>
        <p:spPr>
          <a:xfrm>
            <a:off x="0" y="1600200"/>
            <a:ext cx="8229600" cy="4525963"/>
          </a:xfrm>
        </p:spPr>
        <p:txBody>
          <a:bodyPr/>
          <a:lstStyle/>
          <a:p>
            <a:pPr algn="ctr">
              <a:buNone/>
            </a:pPr>
            <a:endParaRPr lang="en-US" sz="2000" dirty="0" smtClean="0"/>
          </a:p>
          <a:p>
            <a:pPr algn="ctr">
              <a:buNone/>
            </a:pPr>
            <a:r>
              <a:rPr lang="en-US" sz="4800" dirty="0" smtClean="0"/>
              <a:t>An Example Using 2010 Census Redistricting Data</a:t>
            </a:r>
            <a:endParaRPr lang="en-US" sz="4800" dirty="0"/>
          </a:p>
        </p:txBody>
      </p:sp>
      <p:pic>
        <p:nvPicPr>
          <p:cNvPr id="75778" name="Picture 2" descr="http://2.bp.blogspot.com/-x9JGUxmOWHk/TXfxBCqo_aI/AAAAAAAAA7M/bAw_6LsGSfw/s1600/census2010.jpg"/>
          <p:cNvPicPr>
            <a:picLocks noChangeAspect="1" noChangeArrowheads="1"/>
          </p:cNvPicPr>
          <p:nvPr/>
        </p:nvPicPr>
        <p:blipFill>
          <a:blip r:embed="rId3" cstate="print"/>
          <a:srcRect/>
          <a:stretch>
            <a:fillRect/>
          </a:stretch>
        </p:blipFill>
        <p:spPr bwMode="auto">
          <a:xfrm>
            <a:off x="3352800" y="3962400"/>
            <a:ext cx="2327918" cy="2578100"/>
          </a:xfrm>
          <a:prstGeom prst="rect">
            <a:avLst/>
          </a:prstGeom>
          <a:noFill/>
        </p:spPr>
      </p:pic>
      <p:sp>
        <p:nvSpPr>
          <p:cNvPr id="5" name="Slide Number Placeholder 4"/>
          <p:cNvSpPr>
            <a:spLocks noGrp="1"/>
          </p:cNvSpPr>
          <p:nvPr>
            <p:ph type="sldNum" sz="quarter" idx="12"/>
          </p:nvPr>
        </p:nvSpPr>
        <p:spPr/>
        <p:txBody>
          <a:bodyPr/>
          <a:lstStyle/>
          <a:p>
            <a:pPr>
              <a:defRPr/>
            </a:pPr>
            <a:fld id="{D7F39C80-CB9A-4032-AC4D-A93322484D5D}"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Notes About Redistricting FTP</a:t>
            </a:r>
            <a:endParaRPr lang="en-US" dirty="0"/>
          </a:p>
        </p:txBody>
      </p:sp>
      <p:sp>
        <p:nvSpPr>
          <p:cNvPr id="3" name="Content Placeholder 2"/>
          <p:cNvSpPr>
            <a:spLocks noGrp="1"/>
          </p:cNvSpPr>
          <p:nvPr>
            <p:ph idx="4294967295"/>
          </p:nvPr>
        </p:nvSpPr>
        <p:spPr>
          <a:xfrm>
            <a:off x="0" y="1600200"/>
            <a:ext cx="8229600" cy="4525963"/>
          </a:xfrm>
        </p:spPr>
        <p:txBody>
          <a:bodyPr/>
          <a:lstStyle/>
          <a:p>
            <a:r>
              <a:rPr lang="en-US" dirty="0" smtClean="0"/>
              <a:t>Census assumes you either have SAS or Access in order to view this data</a:t>
            </a:r>
          </a:p>
          <a:p>
            <a:r>
              <a:rPr lang="en-US" dirty="0" smtClean="0"/>
              <a:t>Its up to you to figure out how to view this data if you don’t have those specific tools</a:t>
            </a:r>
          </a:p>
          <a:p>
            <a:r>
              <a:rPr lang="en-US" b="1" dirty="0" smtClean="0"/>
              <a:t>Plan ahead!</a:t>
            </a:r>
          </a:p>
          <a:p>
            <a:pPr lvl="1"/>
            <a:r>
              <a:rPr lang="en-US" dirty="0" smtClean="0"/>
              <a:t>It took the better part of a </a:t>
            </a:r>
            <a:r>
              <a:rPr lang="en-US" dirty="0" smtClean="0"/>
              <a:t>morning to </a:t>
            </a:r>
            <a:r>
              <a:rPr lang="en-US" dirty="0" smtClean="0"/>
              <a:t>download </a:t>
            </a:r>
            <a:r>
              <a:rPr lang="en-US" dirty="0" smtClean="0"/>
              <a:t>necessary files, import </a:t>
            </a:r>
            <a:r>
              <a:rPr lang="en-US" dirty="0" smtClean="0"/>
              <a:t>into </a:t>
            </a:r>
            <a:r>
              <a:rPr lang="en-US" dirty="0" smtClean="0"/>
              <a:t>Access, and begin working with the data</a:t>
            </a:r>
            <a:endParaRPr lang="en-US" dirty="0" smtClean="0"/>
          </a:p>
          <a:p>
            <a:pPr lvl="1"/>
            <a:r>
              <a:rPr lang="en-US" u="sng" dirty="0" smtClean="0"/>
              <a:t>That was using a high speed internet connection</a:t>
            </a:r>
          </a:p>
        </p:txBody>
      </p:sp>
      <p:sp>
        <p:nvSpPr>
          <p:cNvPr id="4" name="Slide Number Placeholder 3"/>
          <p:cNvSpPr>
            <a:spLocks noGrp="1"/>
          </p:cNvSpPr>
          <p:nvPr>
            <p:ph type="sldNum" sz="quarter" idx="12"/>
          </p:nvPr>
        </p:nvSpPr>
        <p:spPr/>
        <p:txBody>
          <a:bodyPr/>
          <a:lstStyle/>
          <a:p>
            <a:pPr>
              <a:defRPr/>
            </a:pPr>
            <a:fld id="{D7F39C80-CB9A-4032-AC4D-A93322484D5D}"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Pick a Data Set From FTP Site</a:t>
            </a:r>
            <a:endParaRPr lang="en-US" dirty="0"/>
          </a:p>
        </p:txBody>
      </p:sp>
      <p:sp>
        <p:nvSpPr>
          <p:cNvPr id="9" name="Content Placeholder 2"/>
          <p:cNvSpPr>
            <a:spLocks noGrp="1"/>
          </p:cNvSpPr>
          <p:nvPr>
            <p:ph idx="4294967295"/>
          </p:nvPr>
        </p:nvSpPr>
        <p:spPr>
          <a:xfrm>
            <a:off x="5867400" y="1981200"/>
            <a:ext cx="3276600" cy="4495800"/>
          </a:xfrm>
        </p:spPr>
        <p:txBody>
          <a:bodyPr/>
          <a:lstStyle/>
          <a:p>
            <a:r>
              <a:rPr lang="en-US" dirty="0" smtClean="0"/>
              <a:t>Let’s look at the Census 2010 dataset</a:t>
            </a:r>
            <a:endParaRPr lang="en-US" dirty="0"/>
          </a:p>
        </p:txBody>
      </p:sp>
      <p:pic>
        <p:nvPicPr>
          <p:cNvPr id="91138" name="Picture 2"/>
          <p:cNvPicPr>
            <a:picLocks noChangeAspect="1" noChangeArrowheads="1"/>
          </p:cNvPicPr>
          <p:nvPr/>
        </p:nvPicPr>
        <p:blipFill>
          <a:blip r:embed="rId3" cstate="print"/>
          <a:srcRect t="8635" r="62617" b="35937"/>
          <a:stretch>
            <a:fillRect/>
          </a:stretch>
        </p:blipFill>
        <p:spPr bwMode="auto">
          <a:xfrm>
            <a:off x="381000" y="1295400"/>
            <a:ext cx="4343400" cy="5135880"/>
          </a:xfrm>
          <a:prstGeom prst="rect">
            <a:avLst/>
          </a:prstGeom>
          <a:noFill/>
          <a:ln w="9525">
            <a:noFill/>
            <a:miter lim="800000"/>
            <a:headEnd/>
            <a:tailEnd/>
          </a:ln>
        </p:spPr>
      </p:pic>
      <p:sp>
        <p:nvSpPr>
          <p:cNvPr id="6" name="Oval 5"/>
          <p:cNvSpPr/>
          <p:nvPr/>
        </p:nvSpPr>
        <p:spPr>
          <a:xfrm>
            <a:off x="304800" y="5410200"/>
            <a:ext cx="2286000" cy="8382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D7F39C80-CB9A-4032-AC4D-A93322484D5D}"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Pick a Data Set From FTP Site</a:t>
            </a:r>
            <a:endParaRPr lang="en-US" dirty="0"/>
          </a:p>
        </p:txBody>
      </p:sp>
      <p:sp>
        <p:nvSpPr>
          <p:cNvPr id="9" name="Content Placeholder 2"/>
          <p:cNvSpPr>
            <a:spLocks noGrp="1"/>
          </p:cNvSpPr>
          <p:nvPr>
            <p:ph idx="4294967295"/>
          </p:nvPr>
        </p:nvSpPr>
        <p:spPr>
          <a:xfrm>
            <a:off x="5867400" y="1981200"/>
            <a:ext cx="3276600" cy="4495800"/>
          </a:xfrm>
        </p:spPr>
        <p:txBody>
          <a:bodyPr/>
          <a:lstStyle/>
          <a:p>
            <a:r>
              <a:rPr lang="en-US" dirty="0" smtClean="0"/>
              <a:t>Choose redistricting data set (top option)</a:t>
            </a:r>
          </a:p>
          <a:p>
            <a:r>
              <a:rPr lang="en-US" dirty="0" smtClean="0"/>
              <a:t>Not sure why they have two folders here</a:t>
            </a:r>
            <a:endParaRPr lang="en-US" dirty="0"/>
          </a:p>
        </p:txBody>
      </p:sp>
      <p:pic>
        <p:nvPicPr>
          <p:cNvPr id="92162" name="Picture 2"/>
          <p:cNvPicPr>
            <a:picLocks noChangeAspect="1" noChangeArrowheads="1"/>
          </p:cNvPicPr>
          <p:nvPr/>
        </p:nvPicPr>
        <p:blipFill>
          <a:blip r:embed="rId3" cstate="print"/>
          <a:srcRect t="8333" r="63447" b="55556"/>
          <a:stretch>
            <a:fillRect/>
          </a:stretch>
        </p:blipFill>
        <p:spPr bwMode="auto">
          <a:xfrm>
            <a:off x="381000" y="1676400"/>
            <a:ext cx="5029200" cy="3962400"/>
          </a:xfrm>
          <a:prstGeom prst="rect">
            <a:avLst/>
          </a:prstGeom>
          <a:noFill/>
          <a:ln w="9525">
            <a:noFill/>
            <a:miter lim="800000"/>
            <a:headEnd/>
            <a:tailEnd/>
          </a:ln>
        </p:spPr>
      </p:pic>
      <p:sp>
        <p:nvSpPr>
          <p:cNvPr id="6" name="Oval 5"/>
          <p:cNvSpPr/>
          <p:nvPr/>
        </p:nvSpPr>
        <p:spPr>
          <a:xfrm>
            <a:off x="457200" y="3429000"/>
            <a:ext cx="3429000" cy="8382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D7F39C80-CB9A-4032-AC4D-A93322484D5D}"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8229600" cy="6324600"/>
          </a:xfrm>
        </p:spPr>
        <p:txBody>
          <a:bodyPr/>
          <a:lstStyle/>
          <a:p>
            <a:pPr>
              <a:buNone/>
            </a:pPr>
            <a:r>
              <a:rPr lang="en-US" dirty="0" smtClean="0"/>
              <a:t>A Brief Overview of Census Data Sources</a:t>
            </a:r>
          </a:p>
          <a:p>
            <a:pPr>
              <a:buNone/>
            </a:pPr>
            <a:endParaRPr lang="en-US" dirty="0" smtClean="0"/>
          </a:p>
          <a:p>
            <a:pPr algn="r">
              <a:buNone/>
            </a:pPr>
            <a:r>
              <a:rPr lang="en-US" sz="2400" dirty="0" smtClean="0"/>
              <a:t>You</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400" dirty="0" smtClean="0"/>
              <a:t>Census Headquarters</a:t>
            </a:r>
            <a:endParaRPr lang="en-US" sz="2400" dirty="0"/>
          </a:p>
        </p:txBody>
      </p:sp>
      <p:pic>
        <p:nvPicPr>
          <p:cNvPr id="72706" name="Picture 2" descr="http://www.michigan.gov/images/mdch/j0409355_278799_7.jpg"/>
          <p:cNvPicPr>
            <a:picLocks noChangeAspect="1" noChangeArrowheads="1"/>
          </p:cNvPicPr>
          <p:nvPr/>
        </p:nvPicPr>
        <p:blipFill>
          <a:blip r:embed="rId3" cstate="print"/>
          <a:srcRect/>
          <a:stretch>
            <a:fillRect/>
          </a:stretch>
        </p:blipFill>
        <p:spPr bwMode="auto">
          <a:xfrm>
            <a:off x="3810000" y="2590800"/>
            <a:ext cx="1676400" cy="1676400"/>
          </a:xfrm>
          <a:prstGeom prst="rect">
            <a:avLst/>
          </a:prstGeom>
          <a:noFill/>
        </p:spPr>
      </p:pic>
      <p:pic>
        <p:nvPicPr>
          <p:cNvPr id="72710" name="Picture 6" descr="http://farm1.static.flickr.com/82/252557262_0f9747862c.jpg"/>
          <p:cNvPicPr>
            <a:picLocks noChangeAspect="1" noChangeArrowheads="1"/>
          </p:cNvPicPr>
          <p:nvPr/>
        </p:nvPicPr>
        <p:blipFill>
          <a:blip r:embed="rId4" cstate="print"/>
          <a:srcRect t="3200" r="-901" b="21600"/>
          <a:stretch>
            <a:fillRect/>
          </a:stretch>
        </p:blipFill>
        <p:spPr bwMode="auto">
          <a:xfrm>
            <a:off x="5486400" y="1905000"/>
            <a:ext cx="3200400" cy="3581400"/>
          </a:xfrm>
          <a:prstGeom prst="rect">
            <a:avLst/>
          </a:prstGeom>
          <a:noFill/>
        </p:spPr>
      </p:pic>
      <p:pic>
        <p:nvPicPr>
          <p:cNvPr id="72712" name="Picture 8" descr="http://kekepana.com/blog/wp-content/uploads/2010/03/Census_Bureau_headquarters_Suitland_Maryland_2007.jpg"/>
          <p:cNvPicPr>
            <a:picLocks noChangeAspect="1" noChangeArrowheads="1"/>
          </p:cNvPicPr>
          <p:nvPr/>
        </p:nvPicPr>
        <p:blipFill>
          <a:blip r:embed="rId5" cstate="print"/>
          <a:srcRect r="50993" b="1740"/>
          <a:stretch>
            <a:fillRect/>
          </a:stretch>
        </p:blipFill>
        <p:spPr bwMode="auto">
          <a:xfrm>
            <a:off x="533400" y="1219200"/>
            <a:ext cx="3031489" cy="3352800"/>
          </a:xfrm>
          <a:prstGeom prst="rect">
            <a:avLst/>
          </a:prstGeom>
          <a:noFill/>
        </p:spPr>
      </p:pic>
      <p:sp>
        <p:nvSpPr>
          <p:cNvPr id="6" name="Slide Number Placeholder 5"/>
          <p:cNvSpPr>
            <a:spLocks noGrp="1"/>
          </p:cNvSpPr>
          <p:nvPr>
            <p:ph type="sldNum" sz="quarter" idx="12"/>
          </p:nvPr>
        </p:nvSpPr>
        <p:spPr/>
        <p:txBody>
          <a:bodyPr/>
          <a:lstStyle/>
          <a:p>
            <a:pPr>
              <a:defRPr/>
            </a:pPr>
            <a:fld id="{D7F39C80-CB9A-4032-AC4D-A93322484D5D}"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cstate="print"/>
          <a:srcRect t="11765" r="48397" b="41176"/>
          <a:stretch>
            <a:fillRect/>
          </a:stretch>
        </p:blipFill>
        <p:spPr bwMode="auto">
          <a:xfrm>
            <a:off x="304800" y="1524000"/>
            <a:ext cx="6086475" cy="4426527"/>
          </a:xfrm>
          <a:prstGeom prst="rect">
            <a:avLst/>
          </a:prstGeom>
          <a:noFill/>
          <a:ln w="9525">
            <a:noFill/>
            <a:miter lim="800000"/>
            <a:headEnd/>
            <a:tailEnd/>
          </a:ln>
        </p:spPr>
      </p:pic>
      <p:sp>
        <p:nvSpPr>
          <p:cNvPr id="2" name="Title 1"/>
          <p:cNvSpPr>
            <a:spLocks noGrp="1"/>
          </p:cNvSpPr>
          <p:nvPr>
            <p:ph type="title" idx="4294967295"/>
          </p:nvPr>
        </p:nvSpPr>
        <p:spPr>
          <a:xfrm>
            <a:off x="381000" y="274638"/>
            <a:ext cx="8763000" cy="1143000"/>
          </a:xfrm>
        </p:spPr>
        <p:txBody>
          <a:bodyPr/>
          <a:lstStyle/>
          <a:p>
            <a:r>
              <a:rPr lang="en-US" dirty="0" smtClean="0"/>
              <a:t>Finding the Support Documents</a:t>
            </a:r>
            <a:endParaRPr lang="en-US" dirty="0"/>
          </a:p>
        </p:txBody>
      </p:sp>
      <p:sp>
        <p:nvSpPr>
          <p:cNvPr id="10" name="Content Placeholder 2"/>
          <p:cNvSpPr>
            <a:spLocks noGrp="1"/>
          </p:cNvSpPr>
          <p:nvPr>
            <p:ph idx="4294967295"/>
          </p:nvPr>
        </p:nvSpPr>
        <p:spPr>
          <a:xfrm>
            <a:off x="5562600" y="2667000"/>
            <a:ext cx="3581400" cy="2209800"/>
          </a:xfrm>
        </p:spPr>
        <p:txBody>
          <a:bodyPr/>
          <a:lstStyle/>
          <a:p>
            <a:r>
              <a:rPr lang="en-US" dirty="0" smtClean="0"/>
              <a:t>Notice clues for helping navigate the tables</a:t>
            </a:r>
          </a:p>
          <a:p>
            <a:pPr lvl="1"/>
            <a:r>
              <a:rPr lang="en-US" dirty="0" err="1" smtClean="0"/>
              <a:t>File_Structure</a:t>
            </a:r>
            <a:endParaRPr lang="en-US" dirty="0" smtClean="0"/>
          </a:p>
          <a:p>
            <a:pPr lvl="1"/>
            <a:r>
              <a:rPr lang="en-US" dirty="0" smtClean="0"/>
              <a:t>README</a:t>
            </a:r>
          </a:p>
          <a:p>
            <a:pPr lvl="1"/>
            <a:r>
              <a:rPr lang="en-US" dirty="0" smtClean="0"/>
              <a:t>Matching</a:t>
            </a:r>
          </a:p>
          <a:p>
            <a:endParaRPr lang="en-US" dirty="0" smtClean="0"/>
          </a:p>
        </p:txBody>
      </p:sp>
      <p:sp>
        <p:nvSpPr>
          <p:cNvPr id="9" name="Oval 8"/>
          <p:cNvSpPr/>
          <p:nvPr/>
        </p:nvSpPr>
        <p:spPr>
          <a:xfrm>
            <a:off x="533400" y="2819400"/>
            <a:ext cx="1676400" cy="3810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09800" y="3276600"/>
            <a:ext cx="1219200" cy="4572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4800" y="3810000"/>
            <a:ext cx="1676400" cy="3810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pPr>
              <a:defRPr/>
            </a:pPr>
            <a:fld id="{D7F39C80-CB9A-4032-AC4D-A93322484D5D}"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cstate="print"/>
          <a:srcRect l="6818" t="20206" r="6818" b="4275"/>
          <a:stretch>
            <a:fillRect/>
          </a:stretch>
        </p:blipFill>
        <p:spPr bwMode="auto">
          <a:xfrm>
            <a:off x="304800" y="1676400"/>
            <a:ext cx="5463396" cy="3810000"/>
          </a:xfrm>
          <a:prstGeom prst="rect">
            <a:avLst/>
          </a:prstGeom>
          <a:noFill/>
          <a:ln w="9525">
            <a:solidFill>
              <a:schemeClr val="tx1"/>
            </a:solidFill>
            <a:miter lim="800000"/>
            <a:headEnd/>
            <a:tailEnd/>
          </a:ln>
        </p:spPr>
      </p:pic>
      <p:sp>
        <p:nvSpPr>
          <p:cNvPr id="2" name="Title 1"/>
          <p:cNvSpPr>
            <a:spLocks noGrp="1"/>
          </p:cNvSpPr>
          <p:nvPr>
            <p:ph type="title" idx="4294967295"/>
          </p:nvPr>
        </p:nvSpPr>
        <p:spPr>
          <a:xfrm>
            <a:off x="381000" y="274638"/>
            <a:ext cx="8763000" cy="1143000"/>
          </a:xfrm>
        </p:spPr>
        <p:txBody>
          <a:bodyPr/>
          <a:lstStyle/>
          <a:p>
            <a:r>
              <a:rPr lang="en-US" dirty="0" smtClean="0"/>
              <a:t>From the </a:t>
            </a:r>
            <a:r>
              <a:rPr lang="en-US" dirty="0" err="1" smtClean="0"/>
              <a:t>FILE_STRUCTURE</a:t>
            </a:r>
            <a:r>
              <a:rPr lang="en-US" dirty="0" smtClean="0"/>
              <a:t> file</a:t>
            </a:r>
            <a:endParaRPr lang="en-US" dirty="0"/>
          </a:p>
        </p:txBody>
      </p:sp>
      <p:sp>
        <p:nvSpPr>
          <p:cNvPr id="7" name="Content Placeholder 2"/>
          <p:cNvSpPr>
            <a:spLocks noGrp="1"/>
          </p:cNvSpPr>
          <p:nvPr>
            <p:ph idx="4294967295"/>
          </p:nvPr>
        </p:nvSpPr>
        <p:spPr>
          <a:xfrm>
            <a:off x="6019800" y="1600200"/>
            <a:ext cx="3124200" cy="3352800"/>
          </a:xfrm>
        </p:spPr>
        <p:txBody>
          <a:bodyPr/>
          <a:lstStyle/>
          <a:p>
            <a:r>
              <a:rPr lang="en-US" sz="2800" dirty="0" smtClean="0"/>
              <a:t>The next slides are based on process for opening data in Access</a:t>
            </a:r>
          </a:p>
          <a:p>
            <a:r>
              <a:rPr lang="en-US" sz="2800" dirty="0" smtClean="0"/>
              <a:t>You can read more detail in the </a:t>
            </a:r>
            <a:r>
              <a:rPr lang="en-US" sz="2800" dirty="0" err="1" smtClean="0"/>
              <a:t>FILE_STRUCTURE</a:t>
            </a:r>
            <a:r>
              <a:rPr lang="en-US" sz="2800" dirty="0" smtClean="0"/>
              <a:t> document</a:t>
            </a:r>
          </a:p>
          <a:p>
            <a:endParaRPr lang="en-US" sz="2800" dirty="0" smtClean="0"/>
          </a:p>
        </p:txBody>
      </p:sp>
      <p:sp>
        <p:nvSpPr>
          <p:cNvPr id="9" name="Oval 8"/>
          <p:cNvSpPr/>
          <p:nvPr/>
        </p:nvSpPr>
        <p:spPr>
          <a:xfrm>
            <a:off x="304800" y="3352800"/>
            <a:ext cx="5105400" cy="17526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D7F39C80-CB9A-4032-AC4D-A93322484D5D}"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l="12901" t="29412" r="5003" b="-1471"/>
          <a:stretch>
            <a:fillRect/>
          </a:stretch>
        </p:blipFill>
        <p:spPr bwMode="auto">
          <a:xfrm>
            <a:off x="1143000" y="1371600"/>
            <a:ext cx="6781800" cy="4747260"/>
          </a:xfrm>
          <a:prstGeom prst="rect">
            <a:avLst/>
          </a:prstGeom>
          <a:noFill/>
          <a:ln w="9525">
            <a:solidFill>
              <a:schemeClr val="tx1"/>
            </a:solidFill>
            <a:miter lim="800000"/>
            <a:headEnd/>
            <a:tailEnd/>
          </a:ln>
        </p:spPr>
      </p:pic>
      <p:sp>
        <p:nvSpPr>
          <p:cNvPr id="2" name="Title 1"/>
          <p:cNvSpPr>
            <a:spLocks noGrp="1"/>
          </p:cNvSpPr>
          <p:nvPr>
            <p:ph type="title" idx="4294967295"/>
          </p:nvPr>
        </p:nvSpPr>
        <p:spPr>
          <a:xfrm>
            <a:off x="381000" y="274638"/>
            <a:ext cx="8763000" cy="1143000"/>
          </a:xfrm>
        </p:spPr>
        <p:txBody>
          <a:bodyPr/>
          <a:lstStyle/>
          <a:p>
            <a:r>
              <a:rPr lang="en-US" dirty="0" smtClean="0"/>
              <a:t>From the README file</a:t>
            </a:r>
            <a:endParaRPr lang="en-US" dirty="0"/>
          </a:p>
        </p:txBody>
      </p:sp>
      <p:sp>
        <p:nvSpPr>
          <p:cNvPr id="14" name="Content Placeholder 2"/>
          <p:cNvSpPr>
            <a:spLocks noGrp="1"/>
          </p:cNvSpPr>
          <p:nvPr>
            <p:ph idx="4294967295"/>
          </p:nvPr>
        </p:nvSpPr>
        <p:spPr>
          <a:xfrm>
            <a:off x="5105400" y="3810000"/>
            <a:ext cx="4038600" cy="1219200"/>
          </a:xfrm>
        </p:spPr>
        <p:txBody>
          <a:bodyPr/>
          <a:lstStyle/>
          <a:p>
            <a:r>
              <a:rPr lang="en-US" sz="2800" dirty="0" smtClean="0"/>
              <a:t>Additional tips available with the README file</a:t>
            </a:r>
          </a:p>
          <a:p>
            <a:endParaRPr lang="en-US" sz="2800" dirty="0" smtClean="0"/>
          </a:p>
        </p:txBody>
      </p:sp>
      <p:sp>
        <p:nvSpPr>
          <p:cNvPr id="9" name="Oval 8"/>
          <p:cNvSpPr/>
          <p:nvPr/>
        </p:nvSpPr>
        <p:spPr>
          <a:xfrm>
            <a:off x="685800" y="2286000"/>
            <a:ext cx="7772400" cy="10668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4800" y="3733800"/>
            <a:ext cx="4191000" cy="16002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D7F39C80-CB9A-4032-AC4D-A93322484D5D}"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cstate="print"/>
          <a:srcRect t="11765" r="48397" b="41176"/>
          <a:stretch>
            <a:fillRect/>
          </a:stretch>
        </p:blipFill>
        <p:spPr bwMode="auto">
          <a:xfrm>
            <a:off x="304800" y="1524000"/>
            <a:ext cx="6086475" cy="4426527"/>
          </a:xfrm>
          <a:prstGeom prst="rect">
            <a:avLst/>
          </a:prstGeom>
          <a:noFill/>
          <a:ln w="9525">
            <a:noFill/>
            <a:miter lim="800000"/>
            <a:headEnd/>
            <a:tailEnd/>
          </a:ln>
        </p:spPr>
      </p:pic>
      <p:sp>
        <p:nvSpPr>
          <p:cNvPr id="2" name="Title 1"/>
          <p:cNvSpPr>
            <a:spLocks noGrp="1"/>
          </p:cNvSpPr>
          <p:nvPr>
            <p:ph type="title" idx="4294967295"/>
          </p:nvPr>
        </p:nvSpPr>
        <p:spPr>
          <a:xfrm>
            <a:off x="381000" y="274638"/>
            <a:ext cx="8763000" cy="1143000"/>
          </a:xfrm>
        </p:spPr>
        <p:txBody>
          <a:bodyPr/>
          <a:lstStyle/>
          <a:p>
            <a:r>
              <a:rPr lang="en-US" dirty="0" smtClean="0"/>
              <a:t>Finding the Access Tools</a:t>
            </a:r>
            <a:endParaRPr lang="en-US" dirty="0"/>
          </a:p>
        </p:txBody>
      </p:sp>
      <p:sp>
        <p:nvSpPr>
          <p:cNvPr id="10" name="Content Placeholder 2"/>
          <p:cNvSpPr>
            <a:spLocks noGrp="1"/>
          </p:cNvSpPr>
          <p:nvPr>
            <p:ph idx="4294967295"/>
          </p:nvPr>
        </p:nvSpPr>
        <p:spPr>
          <a:xfrm>
            <a:off x="5562600" y="2667000"/>
            <a:ext cx="3581400" cy="2209800"/>
          </a:xfrm>
        </p:spPr>
        <p:txBody>
          <a:bodyPr/>
          <a:lstStyle/>
          <a:p>
            <a:r>
              <a:rPr lang="en-US" dirty="0" smtClean="0"/>
              <a:t>Scroll down the list of states </a:t>
            </a:r>
          </a:p>
          <a:p>
            <a:r>
              <a:rPr lang="en-US" dirty="0" smtClean="0"/>
              <a:t>Find the Microsoft Access application files</a:t>
            </a:r>
          </a:p>
          <a:p>
            <a:endParaRPr lang="en-US" dirty="0" smtClean="0"/>
          </a:p>
        </p:txBody>
      </p:sp>
      <p:sp>
        <p:nvSpPr>
          <p:cNvPr id="8" name="Down Arrow 7"/>
          <p:cNvSpPr/>
          <p:nvPr/>
        </p:nvSpPr>
        <p:spPr>
          <a:xfrm>
            <a:off x="2209800" y="4419600"/>
            <a:ext cx="6096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D7F39C80-CB9A-4032-AC4D-A93322484D5D}"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Setting Up</a:t>
            </a:r>
            <a:endParaRPr lang="en-US" dirty="0"/>
          </a:p>
        </p:txBody>
      </p:sp>
      <p:sp>
        <p:nvSpPr>
          <p:cNvPr id="3" name="Content Placeholder 2"/>
          <p:cNvSpPr>
            <a:spLocks noGrp="1"/>
          </p:cNvSpPr>
          <p:nvPr>
            <p:ph idx="4294967295"/>
          </p:nvPr>
        </p:nvSpPr>
        <p:spPr>
          <a:xfrm>
            <a:off x="6553200" y="1600200"/>
            <a:ext cx="2590800" cy="4525963"/>
          </a:xfrm>
        </p:spPr>
        <p:txBody>
          <a:bodyPr/>
          <a:lstStyle/>
          <a:p>
            <a:r>
              <a:rPr lang="en-US" dirty="0" smtClean="0"/>
              <a:t>Click on each Access database file and save to your computer</a:t>
            </a:r>
            <a:endParaRPr lang="en-US" dirty="0"/>
          </a:p>
        </p:txBody>
      </p:sp>
      <p:pic>
        <p:nvPicPr>
          <p:cNvPr id="87042" name="Picture 2"/>
          <p:cNvPicPr>
            <a:picLocks noChangeAspect="1" noChangeArrowheads="1"/>
          </p:cNvPicPr>
          <p:nvPr/>
        </p:nvPicPr>
        <p:blipFill>
          <a:blip r:embed="rId3" cstate="print"/>
          <a:srcRect t="12830" r="55492" b="49275"/>
          <a:stretch>
            <a:fillRect/>
          </a:stretch>
        </p:blipFill>
        <p:spPr bwMode="auto">
          <a:xfrm>
            <a:off x="228600" y="1752600"/>
            <a:ext cx="6172200" cy="4191000"/>
          </a:xfrm>
          <a:prstGeom prst="rect">
            <a:avLst/>
          </a:prstGeom>
          <a:noFill/>
          <a:ln w="9525">
            <a:noFill/>
            <a:miter lim="800000"/>
            <a:headEnd/>
            <a:tailEnd/>
          </a:ln>
        </p:spPr>
      </p:pic>
      <p:sp>
        <p:nvSpPr>
          <p:cNvPr id="5" name="Down Arrow 4"/>
          <p:cNvSpPr/>
          <p:nvPr/>
        </p:nvSpPr>
        <p:spPr>
          <a:xfrm>
            <a:off x="1524000" y="1066800"/>
            <a:ext cx="6096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04800" y="4800600"/>
            <a:ext cx="2286000" cy="8382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4" cstate="print"/>
          <a:srcRect/>
          <a:stretch>
            <a:fillRect/>
          </a:stretch>
        </p:blipFill>
        <p:spPr bwMode="auto">
          <a:xfrm>
            <a:off x="2362200" y="2057400"/>
            <a:ext cx="3848100" cy="275272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D7F39C80-CB9A-4032-AC4D-A93322484D5D}"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cstate="print"/>
          <a:srcRect t="11765" r="48397" b="41176"/>
          <a:stretch>
            <a:fillRect/>
          </a:stretch>
        </p:blipFill>
        <p:spPr bwMode="auto">
          <a:xfrm>
            <a:off x="304800" y="1524000"/>
            <a:ext cx="6086475" cy="4426527"/>
          </a:xfrm>
          <a:prstGeom prst="rect">
            <a:avLst/>
          </a:prstGeom>
          <a:noFill/>
          <a:ln w="9525">
            <a:noFill/>
            <a:miter lim="800000"/>
            <a:headEnd/>
            <a:tailEnd/>
          </a:ln>
        </p:spPr>
      </p:pic>
      <p:sp>
        <p:nvSpPr>
          <p:cNvPr id="2" name="Title 1"/>
          <p:cNvSpPr>
            <a:spLocks noGrp="1"/>
          </p:cNvSpPr>
          <p:nvPr>
            <p:ph type="title" idx="4294967295"/>
          </p:nvPr>
        </p:nvSpPr>
        <p:spPr>
          <a:xfrm>
            <a:off x="381000" y="274638"/>
            <a:ext cx="8763000" cy="1143000"/>
          </a:xfrm>
        </p:spPr>
        <p:txBody>
          <a:bodyPr/>
          <a:lstStyle/>
          <a:p>
            <a:r>
              <a:rPr lang="en-US" dirty="0" smtClean="0"/>
              <a:t>Searching for Data</a:t>
            </a:r>
            <a:endParaRPr lang="en-US" dirty="0"/>
          </a:p>
        </p:txBody>
      </p:sp>
      <p:sp>
        <p:nvSpPr>
          <p:cNvPr id="10" name="Content Placeholder 2"/>
          <p:cNvSpPr>
            <a:spLocks noGrp="1"/>
          </p:cNvSpPr>
          <p:nvPr>
            <p:ph idx="4294967295"/>
          </p:nvPr>
        </p:nvSpPr>
        <p:spPr>
          <a:xfrm>
            <a:off x="5562600" y="3962400"/>
            <a:ext cx="3581400" cy="609600"/>
          </a:xfrm>
        </p:spPr>
        <p:txBody>
          <a:bodyPr/>
          <a:lstStyle/>
          <a:p>
            <a:r>
              <a:rPr lang="en-US" dirty="0" smtClean="0"/>
              <a:t>Pick your state</a:t>
            </a:r>
          </a:p>
          <a:p>
            <a:endParaRPr lang="en-US" dirty="0" smtClean="0"/>
          </a:p>
        </p:txBody>
      </p:sp>
      <p:sp>
        <p:nvSpPr>
          <p:cNvPr id="12" name="Oval 11"/>
          <p:cNvSpPr/>
          <p:nvPr/>
        </p:nvSpPr>
        <p:spPr>
          <a:xfrm>
            <a:off x="228600" y="5029200"/>
            <a:ext cx="1676400" cy="3810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D7F39C80-CB9A-4032-AC4D-A93322484D5D}"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763000" cy="1143000"/>
          </a:xfrm>
        </p:spPr>
        <p:txBody>
          <a:bodyPr/>
          <a:lstStyle/>
          <a:p>
            <a:r>
              <a:rPr lang="en-US" dirty="0" smtClean="0"/>
              <a:t>Digging Deeper</a:t>
            </a:r>
            <a:endParaRPr lang="en-US" dirty="0"/>
          </a:p>
        </p:txBody>
      </p:sp>
      <p:sp>
        <p:nvSpPr>
          <p:cNvPr id="10" name="Content Placeholder 2"/>
          <p:cNvSpPr>
            <a:spLocks noGrp="1"/>
          </p:cNvSpPr>
          <p:nvPr>
            <p:ph idx="4294967295"/>
          </p:nvPr>
        </p:nvSpPr>
        <p:spPr>
          <a:xfrm>
            <a:off x="6934200" y="2438400"/>
            <a:ext cx="2209800" cy="2286000"/>
          </a:xfrm>
        </p:spPr>
        <p:txBody>
          <a:bodyPr/>
          <a:lstStyle/>
          <a:p>
            <a:r>
              <a:rPr lang="en-US" dirty="0" smtClean="0"/>
              <a:t>Data is contained in the *.zip file</a:t>
            </a:r>
          </a:p>
          <a:p>
            <a:endParaRPr lang="en-US" dirty="0" smtClean="0"/>
          </a:p>
        </p:txBody>
      </p:sp>
      <p:pic>
        <p:nvPicPr>
          <p:cNvPr id="79874" name="Picture 2"/>
          <p:cNvPicPr>
            <a:picLocks noChangeAspect="1" noChangeArrowheads="1"/>
          </p:cNvPicPr>
          <p:nvPr/>
        </p:nvPicPr>
        <p:blipFill>
          <a:blip r:embed="rId3" cstate="print"/>
          <a:srcRect t="11268" r="49454" b="53521"/>
          <a:stretch>
            <a:fillRect/>
          </a:stretch>
        </p:blipFill>
        <p:spPr bwMode="auto">
          <a:xfrm>
            <a:off x="457200" y="1676400"/>
            <a:ext cx="6309360" cy="3505200"/>
          </a:xfrm>
          <a:prstGeom prst="rect">
            <a:avLst/>
          </a:prstGeom>
          <a:noFill/>
          <a:ln w="9525">
            <a:noFill/>
            <a:miter lim="800000"/>
            <a:headEnd/>
            <a:tailEnd/>
          </a:ln>
        </p:spPr>
      </p:pic>
      <p:sp>
        <p:nvSpPr>
          <p:cNvPr id="7" name="Oval 6"/>
          <p:cNvSpPr/>
          <p:nvPr/>
        </p:nvSpPr>
        <p:spPr>
          <a:xfrm>
            <a:off x="457200" y="3657600"/>
            <a:ext cx="1676400" cy="3810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D7F39C80-CB9A-4032-AC4D-A93322484D5D}"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763000" cy="1143000"/>
          </a:xfrm>
        </p:spPr>
        <p:txBody>
          <a:bodyPr/>
          <a:lstStyle/>
          <a:p>
            <a:r>
              <a:rPr lang="en-US" dirty="0" smtClean="0"/>
              <a:t>Opening the Data</a:t>
            </a:r>
            <a:endParaRPr lang="en-US" dirty="0"/>
          </a:p>
        </p:txBody>
      </p:sp>
      <p:sp>
        <p:nvSpPr>
          <p:cNvPr id="10" name="Content Placeholder 2"/>
          <p:cNvSpPr>
            <a:spLocks noGrp="1"/>
          </p:cNvSpPr>
          <p:nvPr>
            <p:ph idx="4294967295"/>
          </p:nvPr>
        </p:nvSpPr>
        <p:spPr>
          <a:xfrm>
            <a:off x="6934200" y="2057400"/>
            <a:ext cx="2209800" cy="4267200"/>
          </a:xfrm>
        </p:spPr>
        <p:txBody>
          <a:bodyPr/>
          <a:lstStyle/>
          <a:p>
            <a:r>
              <a:rPr lang="en-US" dirty="0" smtClean="0"/>
              <a:t>Save the file so you can work with it</a:t>
            </a:r>
          </a:p>
          <a:p>
            <a:endParaRPr lang="en-US" dirty="0" smtClean="0"/>
          </a:p>
        </p:txBody>
      </p:sp>
      <p:pic>
        <p:nvPicPr>
          <p:cNvPr id="79874" name="Picture 2"/>
          <p:cNvPicPr>
            <a:picLocks noChangeAspect="1" noChangeArrowheads="1"/>
          </p:cNvPicPr>
          <p:nvPr/>
        </p:nvPicPr>
        <p:blipFill>
          <a:blip r:embed="rId3" cstate="print"/>
          <a:srcRect t="11268" r="49454" b="53521"/>
          <a:stretch>
            <a:fillRect/>
          </a:stretch>
        </p:blipFill>
        <p:spPr bwMode="auto">
          <a:xfrm>
            <a:off x="457200" y="1676400"/>
            <a:ext cx="6309360" cy="35052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133600" y="2743200"/>
            <a:ext cx="3848100" cy="2752725"/>
          </a:xfrm>
          <a:prstGeom prst="rect">
            <a:avLst/>
          </a:prstGeom>
          <a:noFill/>
          <a:ln w="9525">
            <a:noFill/>
            <a:miter lim="800000"/>
            <a:headEnd/>
            <a:tailEnd/>
          </a:ln>
        </p:spPr>
      </p:pic>
      <p:sp>
        <p:nvSpPr>
          <p:cNvPr id="7" name="Oval 6"/>
          <p:cNvSpPr/>
          <p:nvPr/>
        </p:nvSpPr>
        <p:spPr>
          <a:xfrm>
            <a:off x="4038600" y="3962400"/>
            <a:ext cx="1143000" cy="6096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pPr>
              <a:defRPr/>
            </a:pPr>
            <a:fld id="{D7F39C80-CB9A-4032-AC4D-A93322484D5D}"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763000" cy="1143000"/>
          </a:xfrm>
        </p:spPr>
        <p:txBody>
          <a:bodyPr/>
          <a:lstStyle/>
          <a:p>
            <a:r>
              <a:rPr lang="en-US" dirty="0" smtClean="0"/>
              <a:t>Opening the Data</a:t>
            </a:r>
            <a:endParaRPr lang="en-US" dirty="0"/>
          </a:p>
        </p:txBody>
      </p:sp>
      <p:sp>
        <p:nvSpPr>
          <p:cNvPr id="10" name="Content Placeholder 2"/>
          <p:cNvSpPr>
            <a:spLocks noGrp="1"/>
          </p:cNvSpPr>
          <p:nvPr>
            <p:ph idx="4294967295"/>
          </p:nvPr>
        </p:nvSpPr>
        <p:spPr>
          <a:xfrm>
            <a:off x="7315200" y="3200400"/>
            <a:ext cx="1828800" cy="1295400"/>
          </a:xfrm>
        </p:spPr>
        <p:txBody>
          <a:bodyPr/>
          <a:lstStyle/>
          <a:p>
            <a:r>
              <a:rPr lang="en-US" dirty="0" smtClean="0"/>
              <a:t>Open Folder</a:t>
            </a:r>
          </a:p>
          <a:p>
            <a:endParaRPr lang="en-US" dirty="0" smtClean="0"/>
          </a:p>
        </p:txBody>
      </p:sp>
      <p:pic>
        <p:nvPicPr>
          <p:cNvPr id="79874" name="Picture 2"/>
          <p:cNvPicPr>
            <a:picLocks noChangeAspect="1" noChangeArrowheads="1"/>
          </p:cNvPicPr>
          <p:nvPr/>
        </p:nvPicPr>
        <p:blipFill>
          <a:blip r:embed="rId3" cstate="print"/>
          <a:srcRect t="11268" r="49454" b="53521"/>
          <a:stretch>
            <a:fillRect/>
          </a:stretch>
        </p:blipFill>
        <p:spPr bwMode="auto">
          <a:xfrm>
            <a:off x="457200" y="1676400"/>
            <a:ext cx="6309360" cy="3505200"/>
          </a:xfrm>
          <a:prstGeom prst="rect">
            <a:avLst/>
          </a:prstGeom>
          <a:noFill/>
          <a:ln w="9525">
            <a:noFill/>
            <a:miter lim="800000"/>
            <a:headEnd/>
            <a:tailEnd/>
          </a:ln>
        </p:spPr>
      </p:pic>
      <p:pic>
        <p:nvPicPr>
          <p:cNvPr id="82946" name="Picture 2"/>
          <p:cNvPicPr>
            <a:picLocks noChangeAspect="1" noChangeArrowheads="1"/>
          </p:cNvPicPr>
          <p:nvPr/>
        </p:nvPicPr>
        <p:blipFill>
          <a:blip r:embed="rId4" cstate="print"/>
          <a:srcRect/>
          <a:stretch>
            <a:fillRect/>
          </a:stretch>
        </p:blipFill>
        <p:spPr bwMode="auto">
          <a:xfrm>
            <a:off x="2362200" y="2438400"/>
            <a:ext cx="3562350" cy="2552700"/>
          </a:xfrm>
          <a:prstGeom prst="rect">
            <a:avLst/>
          </a:prstGeom>
          <a:noFill/>
          <a:ln w="9525">
            <a:noFill/>
            <a:miter lim="800000"/>
            <a:headEnd/>
            <a:tailEnd/>
          </a:ln>
        </p:spPr>
      </p:pic>
      <p:sp>
        <p:nvSpPr>
          <p:cNvPr id="7" name="Oval 6"/>
          <p:cNvSpPr/>
          <p:nvPr/>
        </p:nvSpPr>
        <p:spPr>
          <a:xfrm>
            <a:off x="4038600" y="4419600"/>
            <a:ext cx="1143000" cy="6096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pPr>
              <a:defRPr/>
            </a:pPr>
            <a:fld id="{D7F39C80-CB9A-4032-AC4D-A93322484D5D}"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763000" cy="1143000"/>
          </a:xfrm>
        </p:spPr>
        <p:txBody>
          <a:bodyPr/>
          <a:lstStyle/>
          <a:p>
            <a:r>
              <a:rPr lang="en-US" dirty="0" smtClean="0"/>
              <a:t>Opening the Data</a:t>
            </a:r>
            <a:endParaRPr lang="en-US" dirty="0"/>
          </a:p>
        </p:txBody>
      </p:sp>
      <p:sp>
        <p:nvSpPr>
          <p:cNvPr id="10" name="Content Placeholder 2"/>
          <p:cNvSpPr>
            <a:spLocks noGrp="1"/>
          </p:cNvSpPr>
          <p:nvPr>
            <p:ph idx="4294967295"/>
          </p:nvPr>
        </p:nvSpPr>
        <p:spPr>
          <a:xfrm>
            <a:off x="762000" y="4648200"/>
            <a:ext cx="8382000" cy="609600"/>
          </a:xfrm>
        </p:spPr>
        <p:txBody>
          <a:bodyPr/>
          <a:lstStyle/>
          <a:p>
            <a:r>
              <a:rPr lang="en-US" dirty="0" smtClean="0"/>
              <a:t>This will appear different on your computer, depending on where you saved the file</a:t>
            </a:r>
          </a:p>
          <a:p>
            <a:endParaRPr lang="en-US" dirty="0" smtClean="0"/>
          </a:p>
        </p:txBody>
      </p:sp>
      <p:pic>
        <p:nvPicPr>
          <p:cNvPr id="81924" name="Picture 4"/>
          <p:cNvPicPr>
            <a:picLocks noChangeAspect="1" noChangeArrowheads="1"/>
          </p:cNvPicPr>
          <p:nvPr/>
        </p:nvPicPr>
        <p:blipFill>
          <a:blip r:embed="rId3" cstate="print"/>
          <a:srcRect r="3030" b="51515"/>
          <a:stretch>
            <a:fillRect/>
          </a:stretch>
        </p:blipFill>
        <p:spPr bwMode="auto">
          <a:xfrm>
            <a:off x="914400" y="1524000"/>
            <a:ext cx="7315200" cy="2743200"/>
          </a:xfrm>
          <a:prstGeom prst="rect">
            <a:avLst/>
          </a:prstGeom>
          <a:noFill/>
          <a:ln w="9525">
            <a:noFill/>
            <a:miter lim="800000"/>
            <a:headEnd/>
            <a:tailEnd/>
          </a:ln>
        </p:spPr>
      </p:pic>
      <p:sp>
        <p:nvSpPr>
          <p:cNvPr id="7" name="Oval 6"/>
          <p:cNvSpPr/>
          <p:nvPr/>
        </p:nvSpPr>
        <p:spPr>
          <a:xfrm>
            <a:off x="2667000" y="3048000"/>
            <a:ext cx="1676400" cy="3810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pPr>
              <a:defRPr/>
            </a:pPr>
            <a:fld id="{D7F39C80-CB9A-4032-AC4D-A93322484D5D}"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Some Leading Census Data Sources</a:t>
            </a:r>
            <a:endParaRPr lang="en-US" dirty="0"/>
          </a:p>
        </p:txBody>
      </p:sp>
      <p:sp>
        <p:nvSpPr>
          <p:cNvPr id="3" name="Content Placeholder 2"/>
          <p:cNvSpPr>
            <a:spLocks noGrp="1"/>
          </p:cNvSpPr>
          <p:nvPr>
            <p:ph idx="4294967295"/>
          </p:nvPr>
        </p:nvSpPr>
        <p:spPr>
          <a:xfrm>
            <a:off x="0" y="1600200"/>
            <a:ext cx="8229600" cy="4525963"/>
          </a:xfrm>
        </p:spPr>
        <p:txBody>
          <a:bodyPr/>
          <a:lstStyle/>
          <a:p>
            <a:r>
              <a:rPr lang="en-US" sz="2800" dirty="0" smtClean="0"/>
              <a:t>Hard copy, CD/DVD</a:t>
            </a:r>
          </a:p>
          <a:p>
            <a:pPr lvl="1"/>
            <a:r>
              <a:rPr lang="en-US" dirty="0" smtClean="0"/>
              <a:t>Census Bureau has made a conscious decision to slowly move away from these environments</a:t>
            </a:r>
          </a:p>
          <a:p>
            <a:r>
              <a:rPr lang="en-US" sz="2800" dirty="0" smtClean="0"/>
              <a:t>Census Bureau on the web</a:t>
            </a:r>
          </a:p>
          <a:p>
            <a:pPr lvl="1"/>
            <a:r>
              <a:rPr lang="en-US" dirty="0" smtClean="0"/>
              <a:t>Main website </a:t>
            </a:r>
            <a:r>
              <a:rPr lang="en-US" dirty="0" smtClean="0">
                <a:hlinkClick r:id="rId3"/>
              </a:rPr>
              <a:t>www.census.gov</a:t>
            </a:r>
            <a:endParaRPr lang="en-US" dirty="0" smtClean="0"/>
          </a:p>
          <a:p>
            <a:pPr lvl="1"/>
            <a:r>
              <a:rPr lang="en-US" dirty="0" smtClean="0"/>
              <a:t>American FactFinder </a:t>
            </a:r>
            <a:r>
              <a:rPr lang="en-US" dirty="0" smtClean="0">
                <a:hlinkClick r:id="rId4"/>
              </a:rPr>
              <a:t>www.factfinder2.census.gov</a:t>
            </a:r>
            <a:endParaRPr lang="en-US" dirty="0" smtClean="0"/>
          </a:p>
          <a:p>
            <a:pPr lvl="1"/>
            <a:r>
              <a:rPr lang="en-US" dirty="0" smtClean="0"/>
              <a:t>Data </a:t>
            </a:r>
            <a:r>
              <a:rPr lang="en-US" dirty="0" err="1" smtClean="0"/>
              <a:t>Ferrett</a:t>
            </a:r>
            <a:r>
              <a:rPr lang="en-US" dirty="0" smtClean="0"/>
              <a:t> </a:t>
            </a:r>
            <a:r>
              <a:rPr lang="en-US" dirty="0" smtClean="0">
                <a:hlinkClick r:id="rId5"/>
              </a:rPr>
              <a:t>www.dataferrett.census.gov</a:t>
            </a:r>
            <a:endParaRPr lang="en-US" dirty="0" smtClean="0"/>
          </a:p>
          <a:p>
            <a:pPr lvl="1"/>
            <a:r>
              <a:rPr lang="en-US" dirty="0" smtClean="0"/>
              <a:t>FTP </a:t>
            </a:r>
            <a:r>
              <a:rPr lang="en-US" dirty="0" smtClean="0">
                <a:hlinkClick r:id="rId5"/>
              </a:rPr>
              <a:t>www2.census.gov</a:t>
            </a:r>
          </a:p>
          <a:p>
            <a:endParaRPr lang="en-US" dirty="0" smtClean="0"/>
          </a:p>
          <a:p>
            <a:endParaRPr lang="en-US" dirty="0" smtClean="0"/>
          </a:p>
          <a:p>
            <a:endParaRPr lang="en-US" dirty="0" smtClean="0"/>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D7F39C80-CB9A-4032-AC4D-A93322484D5D}"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763000" cy="1143000"/>
          </a:xfrm>
        </p:spPr>
        <p:txBody>
          <a:bodyPr/>
          <a:lstStyle/>
          <a:p>
            <a:r>
              <a:rPr lang="en-US" dirty="0" smtClean="0"/>
              <a:t>Opening the Data</a:t>
            </a:r>
            <a:endParaRPr lang="en-US" dirty="0"/>
          </a:p>
        </p:txBody>
      </p:sp>
      <p:sp>
        <p:nvSpPr>
          <p:cNvPr id="7" name="Oval 6"/>
          <p:cNvSpPr/>
          <p:nvPr/>
        </p:nvSpPr>
        <p:spPr>
          <a:xfrm>
            <a:off x="2667000" y="3048000"/>
            <a:ext cx="1676400" cy="3810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994" name="Picture 2"/>
          <p:cNvPicPr>
            <a:picLocks noChangeAspect="1" noChangeArrowheads="1"/>
          </p:cNvPicPr>
          <p:nvPr/>
        </p:nvPicPr>
        <p:blipFill>
          <a:blip r:embed="rId3" cstate="print"/>
          <a:srcRect l="8991" t="16777" r="60087" b="26914"/>
          <a:stretch>
            <a:fillRect/>
          </a:stretch>
        </p:blipFill>
        <p:spPr bwMode="auto">
          <a:xfrm>
            <a:off x="228600" y="1295400"/>
            <a:ext cx="6172200" cy="4495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7F39C80-CB9A-4032-AC4D-A93322484D5D}" type="slidenum">
              <a:rPr lang="en-US" smtClean="0"/>
              <a:pPr>
                <a:defRPr/>
              </a:pPr>
              <a:t>50</a:t>
            </a:fld>
            <a:endParaRPr lang="en-US" dirty="0"/>
          </a:p>
        </p:txBody>
      </p:sp>
      <p:sp>
        <p:nvSpPr>
          <p:cNvPr id="10" name="Content Placeholder 2"/>
          <p:cNvSpPr>
            <a:spLocks noGrp="1"/>
          </p:cNvSpPr>
          <p:nvPr>
            <p:ph idx="4294967295"/>
          </p:nvPr>
        </p:nvSpPr>
        <p:spPr>
          <a:xfrm>
            <a:off x="4419600" y="3657600"/>
            <a:ext cx="4419600" cy="2438400"/>
          </a:xfrm>
        </p:spPr>
        <p:txBody>
          <a:bodyPr/>
          <a:lstStyle/>
          <a:p>
            <a:r>
              <a:rPr lang="en-US" dirty="0" smtClean="0"/>
              <a:t>Right click on the file and choose ‘Extract All…’</a:t>
            </a:r>
          </a:p>
          <a:p>
            <a:endParaRPr lang="en-US" dirty="0" smtClean="0"/>
          </a:p>
        </p:txBody>
      </p:sp>
      <p:sp>
        <p:nvSpPr>
          <p:cNvPr id="8" name="Oval 7"/>
          <p:cNvSpPr/>
          <p:nvPr/>
        </p:nvSpPr>
        <p:spPr>
          <a:xfrm>
            <a:off x="1828800" y="3200400"/>
            <a:ext cx="1676400" cy="3810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Opening the Data</a:t>
            </a:r>
            <a:endParaRPr lang="en-US" dirty="0"/>
          </a:p>
        </p:txBody>
      </p:sp>
      <p:sp>
        <p:nvSpPr>
          <p:cNvPr id="3" name="Content Placeholder 2"/>
          <p:cNvSpPr>
            <a:spLocks noGrp="1"/>
          </p:cNvSpPr>
          <p:nvPr>
            <p:ph idx="4294967295"/>
          </p:nvPr>
        </p:nvSpPr>
        <p:spPr>
          <a:xfrm>
            <a:off x="6781800" y="1600200"/>
            <a:ext cx="2362200" cy="4525963"/>
          </a:xfrm>
        </p:spPr>
        <p:txBody>
          <a:bodyPr/>
          <a:lstStyle/>
          <a:p>
            <a:r>
              <a:rPr lang="en-US" dirty="0" smtClean="0"/>
              <a:t>After extracting, change file extensions from *.pl to *.csv </a:t>
            </a:r>
            <a:endParaRPr lang="en-US" dirty="0"/>
          </a:p>
        </p:txBody>
      </p:sp>
      <p:pic>
        <p:nvPicPr>
          <p:cNvPr id="86018" name="Picture 2"/>
          <p:cNvPicPr>
            <a:picLocks noChangeAspect="1" noChangeArrowheads="1"/>
          </p:cNvPicPr>
          <p:nvPr/>
        </p:nvPicPr>
        <p:blipFill>
          <a:blip r:embed="rId3" cstate="print"/>
          <a:srcRect l="8917" t="15924" r="59873" b="25159"/>
          <a:stretch>
            <a:fillRect/>
          </a:stretch>
        </p:blipFill>
        <p:spPr bwMode="auto">
          <a:xfrm>
            <a:off x="228600" y="1295400"/>
            <a:ext cx="6629400" cy="500587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7F39C80-CB9A-4032-AC4D-A93322484D5D}" type="slidenum">
              <a:rPr lang="en-US" smtClean="0"/>
              <a:pPr>
                <a:defRPr/>
              </a:pPr>
              <a:t>51</a:t>
            </a:fld>
            <a:endParaRPr lang="en-US" dirty="0"/>
          </a:p>
        </p:txBody>
      </p:sp>
      <p:sp>
        <p:nvSpPr>
          <p:cNvPr id="6" name="Oval 5"/>
          <p:cNvSpPr/>
          <p:nvPr/>
        </p:nvSpPr>
        <p:spPr>
          <a:xfrm>
            <a:off x="1752600" y="2514600"/>
            <a:ext cx="1676400" cy="6858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p:cNvPicPr>
            <a:picLocks noChangeAspect="1" noChangeArrowheads="1"/>
          </p:cNvPicPr>
          <p:nvPr/>
        </p:nvPicPr>
        <p:blipFill>
          <a:blip r:embed="rId3" cstate="print"/>
          <a:srcRect/>
          <a:stretch>
            <a:fillRect/>
          </a:stretch>
        </p:blipFill>
        <p:spPr bwMode="auto">
          <a:xfrm>
            <a:off x="228600" y="1219200"/>
            <a:ext cx="6800850" cy="5423731"/>
          </a:xfrm>
          <a:prstGeom prst="rect">
            <a:avLst/>
          </a:prstGeom>
          <a:noFill/>
          <a:ln w="9525">
            <a:noFill/>
            <a:miter lim="800000"/>
            <a:headEnd/>
            <a:tailEnd/>
          </a:ln>
        </p:spPr>
      </p:pic>
      <p:sp>
        <p:nvSpPr>
          <p:cNvPr id="2" name="Title 1"/>
          <p:cNvSpPr>
            <a:spLocks noGrp="1"/>
          </p:cNvSpPr>
          <p:nvPr>
            <p:ph type="title" idx="4294967295"/>
          </p:nvPr>
        </p:nvSpPr>
        <p:spPr>
          <a:xfrm>
            <a:off x="0" y="274638"/>
            <a:ext cx="8229600" cy="1143000"/>
          </a:xfrm>
        </p:spPr>
        <p:txBody>
          <a:bodyPr/>
          <a:lstStyle/>
          <a:p>
            <a:r>
              <a:rPr lang="en-US" dirty="0" smtClean="0"/>
              <a:t>Opening the Data</a:t>
            </a:r>
            <a:endParaRPr lang="en-US" dirty="0"/>
          </a:p>
        </p:txBody>
      </p:sp>
      <p:sp>
        <p:nvSpPr>
          <p:cNvPr id="3" name="Content Placeholder 2"/>
          <p:cNvSpPr>
            <a:spLocks noGrp="1"/>
          </p:cNvSpPr>
          <p:nvPr>
            <p:ph idx="4294967295"/>
          </p:nvPr>
        </p:nvSpPr>
        <p:spPr>
          <a:xfrm>
            <a:off x="6934200" y="1066800"/>
            <a:ext cx="2209800" cy="5791200"/>
          </a:xfrm>
        </p:spPr>
        <p:txBody>
          <a:bodyPr/>
          <a:lstStyle/>
          <a:p>
            <a:r>
              <a:rPr lang="en-US" dirty="0" smtClean="0"/>
              <a:t>Using Microsoft Access, open the *.mdb file that you downloaded from the FTP site</a:t>
            </a:r>
            <a:endParaRPr lang="en-US" dirty="0"/>
          </a:p>
        </p:txBody>
      </p:sp>
      <p:pic>
        <p:nvPicPr>
          <p:cNvPr id="93189" name="Picture 5"/>
          <p:cNvPicPr>
            <a:picLocks noChangeAspect="1" noChangeArrowheads="1"/>
          </p:cNvPicPr>
          <p:nvPr/>
        </p:nvPicPr>
        <p:blipFill>
          <a:blip r:embed="rId4" cstate="print"/>
          <a:srcRect/>
          <a:stretch>
            <a:fillRect/>
          </a:stretch>
        </p:blipFill>
        <p:spPr bwMode="auto">
          <a:xfrm>
            <a:off x="2057400" y="2438400"/>
            <a:ext cx="3581400" cy="227405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7F39C80-CB9A-4032-AC4D-A93322484D5D}" type="slidenum">
              <a:rPr lang="en-US" smtClean="0"/>
              <a:pPr>
                <a:defRPr/>
              </a:pPr>
              <a:t>52</a:t>
            </a:fld>
            <a:endParaRPr lang="en-US" dirty="0"/>
          </a:p>
        </p:txBody>
      </p:sp>
      <p:sp>
        <p:nvSpPr>
          <p:cNvPr id="7" name="Oval 6"/>
          <p:cNvSpPr/>
          <p:nvPr/>
        </p:nvSpPr>
        <p:spPr>
          <a:xfrm>
            <a:off x="4343400" y="4419600"/>
            <a:ext cx="1295400" cy="457200"/>
          </a:xfrm>
          <a:prstGeom prst="ellipse">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600200" y="1752600"/>
            <a:ext cx="6858000" cy="1800225"/>
          </a:xfrm>
          <a:prstGeom prst="rect">
            <a:avLst/>
          </a:prstGeom>
          <a:noFill/>
          <a:ln w="9525">
            <a:noFill/>
            <a:miter lim="800000"/>
            <a:headEnd/>
            <a:tailEnd/>
          </a:ln>
        </p:spPr>
        <p:txBody>
          <a:bodyPr>
            <a:spAutoFit/>
          </a:bodyPr>
          <a:lstStyle/>
          <a:p>
            <a:pPr algn="l" eaLnBrk="0" hangingPunct="0"/>
            <a:r>
              <a:rPr lang="en-US" sz="2800" b="1">
                <a:solidFill>
                  <a:schemeClr val="tx1"/>
                </a:solidFill>
              </a:rPr>
              <a:t>Steve Barker</a:t>
            </a:r>
          </a:p>
          <a:p>
            <a:pPr algn="l" eaLnBrk="0" hangingPunct="0"/>
            <a:r>
              <a:rPr lang="en-US" sz="2800" b="1">
                <a:solidFill>
                  <a:schemeClr val="tx1"/>
                </a:solidFill>
              </a:rPr>
              <a:t>State Data Center Program Manager</a:t>
            </a:r>
          </a:p>
          <a:p>
            <a:pPr algn="l" eaLnBrk="0" hangingPunct="0"/>
            <a:r>
              <a:rPr lang="en-US" sz="2800" b="1">
                <a:solidFill>
                  <a:schemeClr val="tx1"/>
                </a:solidFill>
              </a:rPr>
              <a:t>steven_barker@okcommerce.gov</a:t>
            </a:r>
          </a:p>
          <a:p>
            <a:pPr algn="l" eaLnBrk="0" hangingPunct="0"/>
            <a:r>
              <a:rPr lang="en-US" sz="2800" b="1">
                <a:solidFill>
                  <a:schemeClr val="tx1"/>
                </a:solidFill>
              </a:rPr>
              <a:t>(405) 815-5182</a:t>
            </a:r>
          </a:p>
        </p:txBody>
      </p:sp>
      <p:sp>
        <p:nvSpPr>
          <p:cNvPr id="3" name="Slide Number Placeholder 2"/>
          <p:cNvSpPr>
            <a:spLocks noGrp="1"/>
          </p:cNvSpPr>
          <p:nvPr>
            <p:ph type="sldNum" sz="quarter" idx="12"/>
          </p:nvPr>
        </p:nvSpPr>
        <p:spPr/>
        <p:txBody>
          <a:bodyPr/>
          <a:lstStyle/>
          <a:p>
            <a:pPr>
              <a:defRPr/>
            </a:pPr>
            <a:fld id="{D7F39C80-CB9A-4032-AC4D-A93322484D5D}"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Assumptions About FTP</a:t>
            </a:r>
            <a:endParaRPr lang="en-US" dirty="0"/>
          </a:p>
        </p:txBody>
      </p:sp>
      <p:sp>
        <p:nvSpPr>
          <p:cNvPr id="3" name="Content Placeholder 2"/>
          <p:cNvSpPr>
            <a:spLocks noGrp="1"/>
          </p:cNvSpPr>
          <p:nvPr>
            <p:ph idx="4294967295"/>
          </p:nvPr>
        </p:nvSpPr>
        <p:spPr>
          <a:xfrm>
            <a:off x="0" y="1417638"/>
            <a:ext cx="8229600" cy="4983162"/>
          </a:xfrm>
        </p:spPr>
        <p:txBody>
          <a:bodyPr/>
          <a:lstStyle/>
          <a:p>
            <a:r>
              <a:rPr lang="en-US" dirty="0" smtClean="0"/>
              <a:t>Users have pre-existing expert knowledge of Census products</a:t>
            </a:r>
          </a:p>
          <a:p>
            <a:pPr lvl="1"/>
            <a:r>
              <a:rPr lang="en-US" dirty="0" smtClean="0"/>
              <a:t>If not, you can be here but work with caution</a:t>
            </a:r>
          </a:p>
          <a:p>
            <a:r>
              <a:rPr lang="en-US" dirty="0" smtClean="0"/>
              <a:t>Users are comfortable working with large sets of data</a:t>
            </a:r>
          </a:p>
          <a:p>
            <a:pPr lvl="1"/>
            <a:r>
              <a:rPr lang="en-US" dirty="0" smtClean="0"/>
              <a:t>Many sets have several thousand rows of data</a:t>
            </a:r>
          </a:p>
          <a:p>
            <a:r>
              <a:rPr lang="en-US" dirty="0" smtClean="0"/>
              <a:t>Users have the necessary tools</a:t>
            </a:r>
          </a:p>
          <a:p>
            <a:pPr lvl="1"/>
            <a:r>
              <a:rPr lang="en-US" dirty="0" smtClean="0"/>
              <a:t>SAS or similar statistical software </a:t>
            </a:r>
          </a:p>
          <a:p>
            <a:pPr lvl="1"/>
            <a:r>
              <a:rPr lang="en-US" dirty="0" smtClean="0"/>
              <a:t>Microsoft Office Suite 2007 or equivalent</a:t>
            </a:r>
          </a:p>
          <a:p>
            <a:endParaRPr lang="en-US" dirty="0" smtClean="0"/>
          </a:p>
        </p:txBody>
      </p:sp>
      <p:sp>
        <p:nvSpPr>
          <p:cNvPr id="4" name="Slide Number Placeholder 3"/>
          <p:cNvSpPr>
            <a:spLocks noGrp="1"/>
          </p:cNvSpPr>
          <p:nvPr>
            <p:ph type="sldNum" sz="quarter" idx="12"/>
          </p:nvPr>
        </p:nvSpPr>
        <p:spPr/>
        <p:txBody>
          <a:bodyPr/>
          <a:lstStyle/>
          <a:p>
            <a:pPr>
              <a:defRPr/>
            </a:pPr>
            <a:fld id="{D7F39C80-CB9A-4032-AC4D-A93322484D5D}"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FTP Limitations</a:t>
            </a:r>
            <a:endParaRPr lang="en-US" dirty="0"/>
          </a:p>
        </p:txBody>
      </p:sp>
      <p:sp>
        <p:nvSpPr>
          <p:cNvPr id="3" name="Content Placeholder 2"/>
          <p:cNvSpPr>
            <a:spLocks noGrp="1"/>
          </p:cNvSpPr>
          <p:nvPr>
            <p:ph idx="4294967295"/>
          </p:nvPr>
        </p:nvSpPr>
        <p:spPr>
          <a:xfrm>
            <a:off x="0" y="1600200"/>
            <a:ext cx="8229600" cy="4525963"/>
          </a:xfrm>
        </p:spPr>
        <p:txBody>
          <a:bodyPr/>
          <a:lstStyle/>
          <a:p>
            <a:r>
              <a:rPr lang="en-US" dirty="0" smtClean="0"/>
              <a:t>Text based instructions </a:t>
            </a:r>
            <a:r>
              <a:rPr lang="en-US" dirty="0" smtClean="0"/>
              <a:t>may be limited and technical</a:t>
            </a:r>
          </a:p>
          <a:p>
            <a:r>
              <a:rPr lang="en-US" dirty="0" smtClean="0"/>
              <a:t>There </a:t>
            </a:r>
            <a:r>
              <a:rPr lang="en-US" dirty="0" smtClean="0"/>
              <a:t>are </a:t>
            </a:r>
            <a:r>
              <a:rPr lang="en-US" dirty="0" smtClean="0"/>
              <a:t>very few tutorials</a:t>
            </a:r>
            <a:endParaRPr lang="en-US" dirty="0" smtClean="0"/>
          </a:p>
          <a:p>
            <a:r>
              <a:rPr lang="en-US" dirty="0" smtClean="0"/>
              <a:t>Not everything is clearly labeled </a:t>
            </a:r>
          </a:p>
          <a:p>
            <a:pPr lvl="1"/>
            <a:r>
              <a:rPr lang="en-US" dirty="0" smtClean="0"/>
              <a:t>lots of holdover files from era when names were limited to 8 characters</a:t>
            </a:r>
          </a:p>
          <a:p>
            <a:r>
              <a:rPr lang="en-US" dirty="0" smtClean="0"/>
              <a:t>Hard to walk you through the process in an ‘over the phone’ setting</a:t>
            </a:r>
          </a:p>
        </p:txBody>
      </p:sp>
      <p:sp>
        <p:nvSpPr>
          <p:cNvPr id="4" name="Slide Number Placeholder 3"/>
          <p:cNvSpPr>
            <a:spLocks noGrp="1"/>
          </p:cNvSpPr>
          <p:nvPr>
            <p:ph type="sldNum" sz="quarter" idx="12"/>
          </p:nvPr>
        </p:nvSpPr>
        <p:spPr/>
        <p:txBody>
          <a:bodyPr/>
          <a:lstStyle/>
          <a:p>
            <a:pPr>
              <a:defRPr/>
            </a:pPr>
            <a:fld id="{D7F39C80-CB9A-4032-AC4D-A93322484D5D}"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So Why Use FTP?</a:t>
            </a:r>
            <a:endParaRPr lang="en-US" dirty="0"/>
          </a:p>
        </p:txBody>
      </p:sp>
      <p:sp>
        <p:nvSpPr>
          <p:cNvPr id="3" name="Content Placeholder 2"/>
          <p:cNvSpPr>
            <a:spLocks noGrp="1"/>
          </p:cNvSpPr>
          <p:nvPr>
            <p:ph idx="4294967295"/>
          </p:nvPr>
        </p:nvSpPr>
        <p:spPr>
          <a:xfrm>
            <a:off x="0" y="1600200"/>
            <a:ext cx="8229600" cy="4525963"/>
          </a:xfrm>
        </p:spPr>
        <p:txBody>
          <a:bodyPr/>
          <a:lstStyle/>
          <a:p>
            <a:r>
              <a:rPr lang="en-US" sz="2400" dirty="0" smtClean="0"/>
              <a:t>Need an electronic file showing population by Census Block in</a:t>
            </a:r>
          </a:p>
          <a:p>
            <a:pPr lvl="1"/>
            <a:r>
              <a:rPr lang="en-US" sz="2400" dirty="0" smtClean="0"/>
              <a:t>Tarrant County, TX</a:t>
            </a:r>
          </a:p>
          <a:p>
            <a:pPr lvl="1"/>
            <a:r>
              <a:rPr lang="en-US" sz="2400" dirty="0" smtClean="0"/>
              <a:t>Orange County, CA</a:t>
            </a:r>
          </a:p>
          <a:p>
            <a:pPr lvl="1"/>
            <a:r>
              <a:rPr lang="en-US" sz="2400" dirty="0" smtClean="0"/>
              <a:t>Oklahoma County, OK</a:t>
            </a:r>
          </a:p>
          <a:p>
            <a:pPr lvl="1"/>
            <a:r>
              <a:rPr lang="en-US" sz="2400" dirty="0" smtClean="0"/>
              <a:t>“Your selection is too large to view this product, please remove some items from ‘My Selections’ and try again.”</a:t>
            </a:r>
          </a:p>
          <a:p>
            <a:endParaRPr lang="en-US" sz="2400" dirty="0" smtClean="0"/>
          </a:p>
          <a:p>
            <a:r>
              <a:rPr lang="en-US" sz="2400" dirty="0" smtClean="0"/>
              <a:t>Need electronic file with population characteristics from 1980 or 1990 Census</a:t>
            </a:r>
          </a:p>
          <a:p>
            <a:pPr lvl="1"/>
            <a:r>
              <a:rPr lang="en-US" sz="2400" dirty="0" smtClean="0"/>
              <a:t>Can get *.pdf via archives, but exportable results not available via AFF2</a:t>
            </a:r>
            <a:endParaRPr lang="en-US" sz="2400" dirty="0"/>
          </a:p>
        </p:txBody>
      </p:sp>
      <p:sp>
        <p:nvSpPr>
          <p:cNvPr id="4" name="Slide Number Placeholder 3"/>
          <p:cNvSpPr>
            <a:spLocks noGrp="1"/>
          </p:cNvSpPr>
          <p:nvPr>
            <p:ph type="sldNum" sz="quarter" idx="12"/>
          </p:nvPr>
        </p:nvSpPr>
        <p:spPr/>
        <p:txBody>
          <a:bodyPr/>
          <a:lstStyle/>
          <a:p>
            <a:pPr>
              <a:defRPr/>
            </a:pPr>
            <a:fld id="{D7F39C80-CB9A-4032-AC4D-A93322484D5D}"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Want Another Reason?</a:t>
            </a:r>
            <a:endParaRPr lang="en-US" dirty="0"/>
          </a:p>
        </p:txBody>
      </p:sp>
      <p:sp>
        <p:nvSpPr>
          <p:cNvPr id="3" name="Content Placeholder 2"/>
          <p:cNvSpPr>
            <a:spLocks noGrp="1"/>
          </p:cNvSpPr>
          <p:nvPr>
            <p:ph idx="4294967295"/>
          </p:nvPr>
        </p:nvSpPr>
        <p:spPr>
          <a:xfrm>
            <a:off x="0" y="1371600"/>
            <a:ext cx="8839200" cy="4525963"/>
          </a:xfrm>
        </p:spPr>
        <p:txBody>
          <a:bodyPr/>
          <a:lstStyle/>
          <a:p>
            <a:pPr>
              <a:buNone/>
            </a:pPr>
            <a:r>
              <a:rPr lang="en-US" sz="2000" dirty="0" smtClean="0"/>
              <a:t>Not every ACS table is available on American FactFinder, but they are available in FTP</a:t>
            </a:r>
          </a:p>
          <a:p>
            <a:pPr lvl="1"/>
            <a:r>
              <a:rPr lang="en-US" sz="2000" dirty="0" smtClean="0"/>
              <a:t>7 examples out of 295 such tables</a:t>
            </a:r>
          </a:p>
          <a:p>
            <a:pPr lvl="2"/>
            <a:r>
              <a:rPr lang="en-US" sz="2000" dirty="0" smtClean="0"/>
              <a:t>Means of Transportation to Work by Age</a:t>
            </a:r>
          </a:p>
          <a:p>
            <a:pPr lvl="2"/>
            <a:r>
              <a:rPr lang="en-US" sz="2000" dirty="0" smtClean="0"/>
              <a:t>Sex by Age by Citizenship Status (Hispanic or Latino)</a:t>
            </a:r>
          </a:p>
          <a:p>
            <a:pPr lvl="2"/>
            <a:r>
              <a:rPr lang="en-US" sz="2000" dirty="0" smtClean="0"/>
              <a:t>Place of Birth By Marital Status in the United States</a:t>
            </a:r>
          </a:p>
          <a:p>
            <a:pPr lvl="2"/>
            <a:r>
              <a:rPr lang="en-US" sz="2000" dirty="0" smtClean="0"/>
              <a:t>Grandchildren Under 18 Years Living With A Grandparent Householder By Age Of Child</a:t>
            </a:r>
          </a:p>
          <a:p>
            <a:pPr lvl="2"/>
            <a:r>
              <a:rPr lang="en-US" sz="2000" dirty="0" smtClean="0"/>
              <a:t>Median Age at First Marriage by Race</a:t>
            </a:r>
          </a:p>
          <a:p>
            <a:pPr lvl="2"/>
            <a:r>
              <a:rPr lang="en-US" sz="2000" dirty="0" smtClean="0"/>
              <a:t>Women 15 To 50 Years Who Had A Birth In The Past 12 Months By Marital Status And Poverty Status In The Past 12 Months</a:t>
            </a:r>
          </a:p>
          <a:p>
            <a:pPr lvl="2"/>
            <a:r>
              <a:rPr lang="en-US" sz="2000" dirty="0" smtClean="0"/>
              <a:t>Mortgage Status by Age of Householder</a:t>
            </a:r>
          </a:p>
          <a:p>
            <a:pPr lvl="2"/>
            <a:r>
              <a:rPr lang="en-US" sz="2000" dirty="0" smtClean="0"/>
              <a:t>Full list available at </a:t>
            </a:r>
            <a:r>
              <a:rPr lang="en-US" sz="2000" dirty="0" smtClean="0">
                <a:hlinkClick r:id="rId3"/>
              </a:rPr>
              <a:t>http://www.census.gov/acs/www/data_documentation/2009_5yr_data/</a:t>
            </a:r>
            <a:endParaRPr lang="en-US" sz="2000" dirty="0" smtClean="0"/>
          </a:p>
          <a:p>
            <a:pPr lvl="2"/>
            <a:endParaRPr lang="en-US" sz="1600" dirty="0"/>
          </a:p>
        </p:txBody>
      </p:sp>
      <p:sp>
        <p:nvSpPr>
          <p:cNvPr id="4" name="Slide Number Placeholder 3"/>
          <p:cNvSpPr>
            <a:spLocks noGrp="1"/>
          </p:cNvSpPr>
          <p:nvPr>
            <p:ph type="sldNum" sz="quarter" idx="12"/>
          </p:nvPr>
        </p:nvSpPr>
        <p:spPr/>
        <p:txBody>
          <a:bodyPr/>
          <a:lstStyle/>
          <a:p>
            <a:pPr>
              <a:defRPr/>
            </a:pPr>
            <a:fld id="{D7F39C80-CB9A-4032-AC4D-A93322484D5D}"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762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latin typeface="Arial" charset="0"/>
            <a:ea typeface="ＭＳ Ｐゴシック" pitchFamily="96"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ogan County 2.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5952</TotalTime>
  <Words>5591</Words>
  <Application>Microsoft Office PowerPoint</Application>
  <PresentationFormat>On-screen Show (4:3)</PresentationFormat>
  <Paragraphs>560</Paragraphs>
  <Slides>53</Slides>
  <Notes>53</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1_Blank Presentation</vt:lpstr>
      <vt:lpstr>Logan County 2.11</vt:lpstr>
      <vt:lpstr>Slide 1</vt:lpstr>
      <vt:lpstr>Building the Connection</vt:lpstr>
      <vt:lpstr>Today’s Agenda</vt:lpstr>
      <vt:lpstr>Slide 4</vt:lpstr>
      <vt:lpstr>Some Leading Census Data Sources</vt:lpstr>
      <vt:lpstr>Assumptions About FTP</vt:lpstr>
      <vt:lpstr>FTP Limitations</vt:lpstr>
      <vt:lpstr>So Why Use FTP?</vt:lpstr>
      <vt:lpstr>Want Another Reason?</vt:lpstr>
      <vt:lpstr>How to Find The List</vt:lpstr>
      <vt:lpstr>Slide 11</vt:lpstr>
      <vt:lpstr>What’s Out There?</vt:lpstr>
      <vt:lpstr>Now, Learn Your Way Around That In 45 Minutes or Less</vt:lpstr>
      <vt:lpstr>Finding Your Way</vt:lpstr>
      <vt:lpstr>Start With The Documentation</vt:lpstr>
      <vt:lpstr>Pick a Data Set From FTP Site</vt:lpstr>
      <vt:lpstr>Let the Digging Commence</vt:lpstr>
      <vt:lpstr>Our First Nuggets</vt:lpstr>
      <vt:lpstr>What The File Says</vt:lpstr>
      <vt:lpstr>Another Nugget</vt:lpstr>
      <vt:lpstr>Tips For More Information</vt:lpstr>
      <vt:lpstr>And Another Nugget</vt:lpstr>
      <vt:lpstr>A Key for Translating Data Tables</vt:lpstr>
      <vt:lpstr>And Still More Nuggets To Review</vt:lpstr>
      <vt:lpstr>A Key to Translate Values</vt:lpstr>
      <vt:lpstr>Finally, Time To Dig Deeper</vt:lpstr>
      <vt:lpstr>Look!  More To Review</vt:lpstr>
      <vt:lpstr>Another Key For Translating Tables</vt:lpstr>
      <vt:lpstr>Digging Again</vt:lpstr>
      <vt:lpstr>Find Your State</vt:lpstr>
      <vt:lpstr>At Last – DATA!</vt:lpstr>
      <vt:lpstr>Sixteen Thousand Rows of Data</vt:lpstr>
      <vt:lpstr>Filter to the Table You Want</vt:lpstr>
      <vt:lpstr>Filter Part Two </vt:lpstr>
      <vt:lpstr>How To See Just The Table You Want</vt:lpstr>
      <vt:lpstr>Finding Your Way</vt:lpstr>
      <vt:lpstr>Notes About Redistricting FTP</vt:lpstr>
      <vt:lpstr>Pick a Data Set From FTP Site</vt:lpstr>
      <vt:lpstr>Pick a Data Set From FTP Site</vt:lpstr>
      <vt:lpstr>Finding the Support Documents</vt:lpstr>
      <vt:lpstr>From the FILE_STRUCTURE file</vt:lpstr>
      <vt:lpstr>From the README file</vt:lpstr>
      <vt:lpstr>Finding the Access Tools</vt:lpstr>
      <vt:lpstr>Setting Up</vt:lpstr>
      <vt:lpstr>Searching for Data</vt:lpstr>
      <vt:lpstr>Digging Deeper</vt:lpstr>
      <vt:lpstr>Opening the Data</vt:lpstr>
      <vt:lpstr>Opening the Data</vt:lpstr>
      <vt:lpstr>Opening the Data</vt:lpstr>
      <vt:lpstr>Opening the Data</vt:lpstr>
      <vt:lpstr>Opening the Data</vt:lpstr>
      <vt:lpstr>Opening the Data</vt:lpstr>
      <vt:lpstr>Slide 53</vt:lpstr>
    </vt:vector>
  </TitlesOfParts>
  <Company>Daniel Solis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TITLE</dc:title>
  <dc:creator>Daniel Solis</dc:creator>
  <cp:lastModifiedBy>Steve Barker</cp:lastModifiedBy>
  <cp:revision>355</cp:revision>
  <dcterms:created xsi:type="dcterms:W3CDTF">2007-10-30T15:26:23Z</dcterms:created>
  <dcterms:modified xsi:type="dcterms:W3CDTF">2011-03-24T21:49:23Z</dcterms:modified>
</cp:coreProperties>
</file>